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4.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5.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7.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8.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9.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10.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11.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notesSlides/notesSlide12.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13.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9"/>
  </p:notesMasterIdLst>
  <p:handoutMasterIdLst>
    <p:handoutMasterId r:id="rId30"/>
  </p:handoutMasterIdLst>
  <p:sldIdLst>
    <p:sldId id="429" r:id="rId5"/>
    <p:sldId id="649" r:id="rId6"/>
    <p:sldId id="511" r:id="rId7"/>
    <p:sldId id="577" r:id="rId8"/>
    <p:sldId id="623" r:id="rId9"/>
    <p:sldId id="556" r:id="rId10"/>
    <p:sldId id="581" r:id="rId11"/>
    <p:sldId id="642" r:id="rId12"/>
    <p:sldId id="657" r:id="rId13"/>
    <p:sldId id="631" r:id="rId14"/>
    <p:sldId id="665" r:id="rId15"/>
    <p:sldId id="658" r:id="rId16"/>
    <p:sldId id="619" r:id="rId17"/>
    <p:sldId id="265" r:id="rId18"/>
    <p:sldId id="542" r:id="rId19"/>
    <p:sldId id="661" r:id="rId20"/>
    <p:sldId id="662" r:id="rId21"/>
    <p:sldId id="663" r:id="rId22"/>
    <p:sldId id="664" r:id="rId23"/>
    <p:sldId id="660" r:id="rId24"/>
    <p:sldId id="579" r:id="rId25"/>
    <p:sldId id="600" r:id="rId26"/>
    <p:sldId id="655" r:id="rId27"/>
    <p:sldId id="625" r:id="rId28"/>
  </p:sldIdLst>
  <p:sldSz cx="12192000" cy="6858000"/>
  <p:notesSz cx="7004050" cy="9290050"/>
  <p:custShowLst>
    <p:custShow name="Diaporama personnalisé 1" id="0">
      <p:sldLst/>
    </p:custShow>
  </p:custShowLst>
  <p:custDataLst>
    <p:tags r:id="rId31"/>
  </p:custDataLst>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4" orient="horz" pos="595" userDrawn="1">
          <p15:clr>
            <a:srgbClr val="A4A3A4"/>
          </p15:clr>
        </p15:guide>
        <p15:guide id="5" pos="1186" userDrawn="1">
          <p15:clr>
            <a:srgbClr val="A4A3A4"/>
          </p15:clr>
        </p15:guide>
      </p15:sldGuideLst>
    </p:ext>
    <p:ext uri="{2D200454-40CA-4A62-9FC3-DE9A4176ACB9}">
      <p15:notesGuideLst xmlns:p15="http://schemas.microsoft.com/office/powerpoint/2012/main">
        <p15:guide id="1" orient="horz" pos="2926" userDrawn="1">
          <p15:clr>
            <a:srgbClr val="A4A3A4"/>
          </p15:clr>
        </p15:guide>
        <p15:guide id="2" pos="2206"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03E108-DFC5-F6E6-CBC5-30FDC4E9AB26}" name="David Levesque" initials="DL" userId="1b28a35dd8e8cd83"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yse Desbiens" initials="MD" lastIdx="4" clrIdx="0"/>
  <p:cmAuthor id="2" name="Evelyne Bundock" initials="EB" lastIdx="14" clrIdx="1"/>
  <p:cmAuthor id="3" name="Catherine Jobin" initials="CJ" lastIdx="3" clrIdx="2"/>
  <p:cmAuthor id="4" name="David Levesque" initials="DL" lastIdx="74" clrIdx="3">
    <p:extLst>
      <p:ext uri="{19B8F6BF-5375-455C-9EA6-DF929625EA0E}">
        <p15:presenceInfo xmlns:p15="http://schemas.microsoft.com/office/powerpoint/2012/main" userId="1b28a35dd8e8cd83" providerId="Windows Live"/>
      </p:ext>
    </p:extLst>
  </p:cmAuthor>
  <p:cmAuthor id="5" name="April,Guy" initials="A" lastIdx="3" clrIdx="4">
    <p:extLst>
      <p:ext uri="{19B8F6BF-5375-455C-9EA6-DF929625EA0E}">
        <p15:presenceInfo xmlns:p15="http://schemas.microsoft.com/office/powerpoint/2012/main" userId="April,Gu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46B"/>
    <a:srgbClr val="254982"/>
    <a:srgbClr val="5D694E"/>
    <a:srgbClr val="18243D"/>
    <a:srgbClr val="0083CC"/>
    <a:srgbClr val="3A6179"/>
    <a:srgbClr val="941841"/>
    <a:srgbClr val="20427D"/>
    <a:srgbClr val="34B853"/>
    <a:srgbClr val="0135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4EF659-81B2-4AD0-8EC1-E9CE23CF1461}" v="8" dt="2025-05-22T18:41:48.96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85" autoAdjust="0"/>
    <p:restoredTop sz="85835" autoAdjust="0"/>
  </p:normalViewPr>
  <p:slideViewPr>
    <p:cSldViewPr snapToGrid="0" showGuides="1">
      <p:cViewPr varScale="1">
        <p:scale>
          <a:sx n="55" d="100"/>
          <a:sy n="55" d="100"/>
        </p:scale>
        <p:origin x="884" y="264"/>
      </p:cViewPr>
      <p:guideLst>
        <p:guide orient="horz" pos="595"/>
        <p:guide pos="1186"/>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1028"/>
    </p:cViewPr>
  </p:sorterViewPr>
  <p:notesViewPr>
    <p:cSldViewPr snapToGrid="0" showGuides="1">
      <p:cViewPr>
        <p:scale>
          <a:sx n="130" d="100"/>
          <a:sy n="130" d="100"/>
        </p:scale>
        <p:origin x="68" y="68"/>
      </p:cViewPr>
      <p:guideLst>
        <p:guide orient="horz" pos="2926"/>
        <p:guide pos="2206"/>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F3045E-D69D-4043-AC70-6DF1252C989F}"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18BCD936-846E-43C9-BD86-B2F5FBFC737D}">
      <dgm:prSet/>
      <dgm:spPr/>
      <dgm:t>
        <a:bodyPr/>
        <a:lstStyle/>
        <a:p>
          <a:pPr>
            <a:lnSpc>
              <a:spcPct val="100000"/>
            </a:lnSpc>
          </a:pPr>
          <a:r>
            <a:rPr lang="fr-CA" noProof="0">
              <a:solidFill>
                <a:sysClr val="windowText" lastClr="000000"/>
              </a:solidFill>
            </a:rPr>
            <a:t>Ambitions 2030</a:t>
          </a:r>
          <a:endParaRPr lang="fr-CA" noProof="0" dirty="0">
            <a:solidFill>
              <a:sysClr val="windowText" lastClr="000000"/>
            </a:solidFill>
          </a:endParaRPr>
        </a:p>
      </dgm:t>
    </dgm:pt>
    <dgm:pt modelId="{0FF35667-1DC7-4E7C-BA89-C21F38BA6586}" type="parTrans" cxnId="{132AD743-66D6-4EC6-96E4-892BED923B49}">
      <dgm:prSet/>
      <dgm:spPr/>
      <dgm:t>
        <a:bodyPr/>
        <a:lstStyle/>
        <a:p>
          <a:endParaRPr lang="en-US">
            <a:solidFill>
              <a:sysClr val="windowText" lastClr="000000"/>
            </a:solidFill>
          </a:endParaRPr>
        </a:p>
      </dgm:t>
    </dgm:pt>
    <dgm:pt modelId="{D7869423-3020-4DF7-B6CE-2D89E3F81CDA}" type="sibTrans" cxnId="{132AD743-66D6-4EC6-96E4-892BED923B49}">
      <dgm:prSet/>
      <dgm:spPr/>
      <dgm:t>
        <a:bodyPr/>
        <a:lstStyle/>
        <a:p>
          <a:pPr>
            <a:lnSpc>
              <a:spcPct val="100000"/>
            </a:lnSpc>
          </a:pPr>
          <a:endParaRPr lang="en-US">
            <a:solidFill>
              <a:sysClr val="windowText" lastClr="000000"/>
            </a:solidFill>
          </a:endParaRPr>
        </a:p>
      </dgm:t>
    </dgm:pt>
    <dgm:pt modelId="{614F5FC5-E6E3-480C-AC87-E552CB363D08}">
      <dgm:prSet/>
      <dgm:spPr/>
      <dgm:t>
        <a:bodyPr/>
        <a:lstStyle/>
        <a:p>
          <a:pPr>
            <a:lnSpc>
              <a:spcPct val="100000"/>
            </a:lnSpc>
          </a:pPr>
          <a:r>
            <a:rPr lang="fr-CA" noProof="0">
              <a:solidFill>
                <a:sysClr val="windowText" lastClr="000000"/>
              </a:solidFill>
            </a:rPr>
            <a:t>Chantiers stratégiques</a:t>
          </a:r>
          <a:endParaRPr lang="fr-CA" noProof="0" dirty="0">
            <a:solidFill>
              <a:sysClr val="windowText" lastClr="000000"/>
            </a:solidFill>
          </a:endParaRPr>
        </a:p>
      </dgm:t>
    </dgm:pt>
    <dgm:pt modelId="{74889411-3DF6-42A5-87E4-C3A116A2F60F}" type="parTrans" cxnId="{9D6755C7-2B46-4F99-8767-982C0CD73587}">
      <dgm:prSet/>
      <dgm:spPr/>
      <dgm:t>
        <a:bodyPr/>
        <a:lstStyle/>
        <a:p>
          <a:endParaRPr lang="en-US">
            <a:solidFill>
              <a:sysClr val="windowText" lastClr="000000"/>
            </a:solidFill>
          </a:endParaRPr>
        </a:p>
      </dgm:t>
    </dgm:pt>
    <dgm:pt modelId="{EDC24941-71D1-4BE8-85C0-B7F36F991D27}" type="sibTrans" cxnId="{9D6755C7-2B46-4F99-8767-982C0CD73587}">
      <dgm:prSet/>
      <dgm:spPr/>
      <dgm:t>
        <a:bodyPr/>
        <a:lstStyle/>
        <a:p>
          <a:pPr>
            <a:lnSpc>
              <a:spcPct val="100000"/>
            </a:lnSpc>
          </a:pPr>
          <a:endParaRPr lang="en-US">
            <a:solidFill>
              <a:sysClr val="windowText" lastClr="000000"/>
            </a:solidFill>
          </a:endParaRPr>
        </a:p>
      </dgm:t>
    </dgm:pt>
    <dgm:pt modelId="{03D5EB5F-EEF2-4C7F-BE6C-EF6E802665C4}">
      <dgm:prSet/>
      <dgm:spPr/>
      <dgm:t>
        <a:bodyPr/>
        <a:lstStyle/>
        <a:p>
          <a:pPr>
            <a:lnSpc>
              <a:spcPct val="100000"/>
            </a:lnSpc>
          </a:pPr>
          <a:r>
            <a:rPr lang="fr-CA" noProof="0">
              <a:solidFill>
                <a:sysClr val="windowText" lastClr="000000"/>
              </a:solidFill>
            </a:rPr>
            <a:t>Plan stratégique 2025-2030 Sommaire exécutif</a:t>
          </a:r>
          <a:endParaRPr lang="fr-CA" noProof="0" dirty="0">
            <a:solidFill>
              <a:sysClr val="windowText" lastClr="000000"/>
            </a:solidFill>
          </a:endParaRPr>
        </a:p>
      </dgm:t>
    </dgm:pt>
    <dgm:pt modelId="{8108BD99-D2FF-4BB4-997D-BF217EC268B7}" type="parTrans" cxnId="{529290AD-2A88-48F9-B0EE-55F7206C8C47}">
      <dgm:prSet/>
      <dgm:spPr/>
      <dgm:t>
        <a:bodyPr/>
        <a:lstStyle/>
        <a:p>
          <a:endParaRPr lang="en-US">
            <a:solidFill>
              <a:sysClr val="windowText" lastClr="000000"/>
            </a:solidFill>
          </a:endParaRPr>
        </a:p>
      </dgm:t>
    </dgm:pt>
    <dgm:pt modelId="{7CF98F64-9452-4E86-95E5-3D768BA62657}" type="sibTrans" cxnId="{529290AD-2A88-48F9-B0EE-55F7206C8C47}">
      <dgm:prSet/>
      <dgm:spPr/>
      <dgm:t>
        <a:bodyPr/>
        <a:lstStyle/>
        <a:p>
          <a:pPr>
            <a:lnSpc>
              <a:spcPct val="100000"/>
            </a:lnSpc>
          </a:pPr>
          <a:endParaRPr lang="en-US">
            <a:solidFill>
              <a:sysClr val="windowText" lastClr="000000"/>
            </a:solidFill>
          </a:endParaRPr>
        </a:p>
      </dgm:t>
    </dgm:pt>
    <dgm:pt modelId="{4DCF3E2A-0C30-48FA-BFD4-08F29DAEE104}">
      <dgm:prSet/>
      <dgm:spPr/>
      <dgm:t>
        <a:bodyPr/>
        <a:lstStyle/>
        <a:p>
          <a:pPr>
            <a:lnSpc>
              <a:spcPct val="100000"/>
            </a:lnSpc>
          </a:pPr>
          <a:r>
            <a:rPr lang="fr-CA" noProof="0">
              <a:solidFill>
                <a:sysClr val="windowText" lastClr="000000"/>
              </a:solidFill>
            </a:rPr>
            <a:t>Analyse sommaire de l’environnement</a:t>
          </a:r>
          <a:endParaRPr lang="fr-CA" noProof="0" dirty="0">
            <a:solidFill>
              <a:sysClr val="windowText" lastClr="000000"/>
            </a:solidFill>
          </a:endParaRPr>
        </a:p>
      </dgm:t>
    </dgm:pt>
    <dgm:pt modelId="{C45AEF2A-7B68-47F1-8E34-27D4B1C39383}" type="parTrans" cxnId="{054C1B80-FA85-47EB-ABEA-180BEAA20F59}">
      <dgm:prSet/>
      <dgm:spPr/>
      <dgm:t>
        <a:bodyPr/>
        <a:lstStyle/>
        <a:p>
          <a:endParaRPr lang="fr-CA">
            <a:solidFill>
              <a:sysClr val="windowText" lastClr="000000"/>
            </a:solidFill>
          </a:endParaRPr>
        </a:p>
      </dgm:t>
    </dgm:pt>
    <dgm:pt modelId="{561DCA5B-BFFE-4E43-9ABF-FABA359DF3A8}" type="sibTrans" cxnId="{054C1B80-FA85-47EB-ABEA-180BEAA20F59}">
      <dgm:prSet/>
      <dgm:spPr/>
      <dgm:t>
        <a:bodyPr/>
        <a:lstStyle/>
        <a:p>
          <a:pPr>
            <a:lnSpc>
              <a:spcPct val="100000"/>
            </a:lnSpc>
          </a:pPr>
          <a:endParaRPr lang="fr-CA">
            <a:solidFill>
              <a:sysClr val="windowText" lastClr="000000"/>
            </a:solidFill>
          </a:endParaRPr>
        </a:p>
      </dgm:t>
    </dgm:pt>
    <dgm:pt modelId="{8A855204-D3F4-4E01-ABAD-87F5FEFE9643}">
      <dgm:prSet/>
      <dgm:spPr/>
      <dgm:t>
        <a:bodyPr/>
        <a:lstStyle/>
        <a:p>
          <a:pPr>
            <a:lnSpc>
              <a:spcPct val="100000"/>
            </a:lnSpc>
          </a:pPr>
          <a:r>
            <a:rPr lang="fr-CA" noProof="0">
              <a:solidFill>
                <a:sysClr val="windowText" lastClr="000000"/>
              </a:solidFill>
            </a:rPr>
            <a:t>Vision stratégique 2030</a:t>
          </a:r>
          <a:endParaRPr lang="fr-CA" noProof="0" dirty="0">
            <a:solidFill>
              <a:sysClr val="windowText" lastClr="000000"/>
            </a:solidFill>
          </a:endParaRPr>
        </a:p>
      </dgm:t>
    </dgm:pt>
    <dgm:pt modelId="{A9961BA7-D239-4473-BF9C-6987B15D4EB6}" type="parTrans" cxnId="{75831A3D-7019-41E7-8E80-277E5C61538E}">
      <dgm:prSet/>
      <dgm:spPr/>
      <dgm:t>
        <a:bodyPr/>
        <a:lstStyle/>
        <a:p>
          <a:endParaRPr lang="fr-CA">
            <a:solidFill>
              <a:sysClr val="windowText" lastClr="000000"/>
            </a:solidFill>
          </a:endParaRPr>
        </a:p>
      </dgm:t>
    </dgm:pt>
    <dgm:pt modelId="{DB115D7C-3733-45C2-8779-5AEAE9C3BE4D}" type="sibTrans" cxnId="{75831A3D-7019-41E7-8E80-277E5C61538E}">
      <dgm:prSet/>
      <dgm:spPr/>
      <dgm:t>
        <a:bodyPr/>
        <a:lstStyle/>
        <a:p>
          <a:pPr>
            <a:lnSpc>
              <a:spcPct val="100000"/>
            </a:lnSpc>
          </a:pPr>
          <a:endParaRPr lang="fr-CA">
            <a:solidFill>
              <a:sysClr val="windowText" lastClr="000000"/>
            </a:solidFill>
          </a:endParaRPr>
        </a:p>
      </dgm:t>
    </dgm:pt>
    <dgm:pt modelId="{824859E0-3441-4A84-9D0B-F44DCD073AE4}">
      <dgm:prSet/>
      <dgm:spPr/>
      <dgm:t>
        <a:bodyPr/>
        <a:lstStyle/>
        <a:p>
          <a:pPr>
            <a:lnSpc>
              <a:spcPct val="100000"/>
            </a:lnSpc>
          </a:pPr>
          <a:r>
            <a:rPr lang="fr-CA" noProof="0">
              <a:solidFill>
                <a:sysClr val="windowText" lastClr="000000"/>
              </a:solidFill>
            </a:rPr>
            <a:t>Mission organisationnelle</a:t>
          </a:r>
          <a:endParaRPr lang="fr-CA" noProof="0" dirty="0">
            <a:solidFill>
              <a:sysClr val="windowText" lastClr="000000"/>
            </a:solidFill>
          </a:endParaRPr>
        </a:p>
      </dgm:t>
    </dgm:pt>
    <dgm:pt modelId="{625ED211-9FC8-4A1F-99C6-40ACE4AECAB9}" type="parTrans" cxnId="{A1E32039-AA6F-4527-8E2D-3ECB9B9D349C}">
      <dgm:prSet/>
      <dgm:spPr/>
      <dgm:t>
        <a:bodyPr/>
        <a:lstStyle/>
        <a:p>
          <a:endParaRPr lang="fr-CA">
            <a:solidFill>
              <a:sysClr val="windowText" lastClr="000000"/>
            </a:solidFill>
          </a:endParaRPr>
        </a:p>
      </dgm:t>
    </dgm:pt>
    <dgm:pt modelId="{CE2D16C7-672E-4BBE-8AA0-AEB69A7C69D8}" type="sibTrans" cxnId="{A1E32039-AA6F-4527-8E2D-3ECB9B9D349C}">
      <dgm:prSet/>
      <dgm:spPr/>
      <dgm:t>
        <a:bodyPr/>
        <a:lstStyle/>
        <a:p>
          <a:pPr>
            <a:lnSpc>
              <a:spcPct val="100000"/>
            </a:lnSpc>
          </a:pPr>
          <a:endParaRPr lang="fr-CA">
            <a:solidFill>
              <a:sysClr val="windowText" lastClr="000000"/>
            </a:solidFill>
          </a:endParaRPr>
        </a:p>
      </dgm:t>
    </dgm:pt>
    <dgm:pt modelId="{957662AE-454B-42B6-B7A3-B69F6388779C}">
      <dgm:prSet/>
      <dgm:spPr/>
      <dgm:t>
        <a:bodyPr/>
        <a:lstStyle/>
        <a:p>
          <a:pPr>
            <a:lnSpc>
              <a:spcPct val="100000"/>
            </a:lnSpc>
          </a:pPr>
          <a:r>
            <a:rPr lang="fr-CA" noProof="0">
              <a:solidFill>
                <a:sysClr val="windowText" lastClr="000000"/>
              </a:solidFill>
            </a:rPr>
            <a:t>Valeurs organisationnelles</a:t>
          </a:r>
          <a:endParaRPr lang="en-US" dirty="0">
            <a:solidFill>
              <a:sysClr val="windowText" lastClr="000000"/>
            </a:solidFill>
          </a:endParaRPr>
        </a:p>
      </dgm:t>
    </dgm:pt>
    <dgm:pt modelId="{CB74B82B-D9E0-4943-9702-E0D719B3B7A6}" type="parTrans" cxnId="{25A17210-D52F-40AD-AC9D-7C7E23D95DEF}">
      <dgm:prSet/>
      <dgm:spPr/>
      <dgm:t>
        <a:bodyPr/>
        <a:lstStyle/>
        <a:p>
          <a:endParaRPr lang="fr-CA">
            <a:solidFill>
              <a:sysClr val="windowText" lastClr="000000"/>
            </a:solidFill>
          </a:endParaRPr>
        </a:p>
      </dgm:t>
    </dgm:pt>
    <dgm:pt modelId="{2DA81729-0FDD-4CD1-8ACD-8E24982F3F9B}" type="sibTrans" cxnId="{25A17210-D52F-40AD-AC9D-7C7E23D95DEF}">
      <dgm:prSet/>
      <dgm:spPr/>
      <dgm:t>
        <a:bodyPr/>
        <a:lstStyle/>
        <a:p>
          <a:endParaRPr lang="fr-CA">
            <a:solidFill>
              <a:sysClr val="windowText" lastClr="000000"/>
            </a:solidFill>
          </a:endParaRPr>
        </a:p>
      </dgm:t>
    </dgm:pt>
    <dgm:pt modelId="{0756FDE3-4E75-45A4-A29B-DCC01A9307C5}" type="pres">
      <dgm:prSet presAssocID="{5CF3045E-D69D-4043-AC70-6DF1252C989F}" presName="root" presStyleCnt="0">
        <dgm:presLayoutVars>
          <dgm:dir/>
          <dgm:resizeHandles val="exact"/>
        </dgm:presLayoutVars>
      </dgm:prSet>
      <dgm:spPr/>
    </dgm:pt>
    <dgm:pt modelId="{AC60F413-FD19-4ED3-B6B0-E30101C203B2}" type="pres">
      <dgm:prSet presAssocID="{5CF3045E-D69D-4043-AC70-6DF1252C989F}" presName="container" presStyleCnt="0">
        <dgm:presLayoutVars>
          <dgm:dir/>
          <dgm:resizeHandles val="exact"/>
        </dgm:presLayoutVars>
      </dgm:prSet>
      <dgm:spPr/>
    </dgm:pt>
    <dgm:pt modelId="{3F8ABEF0-9656-4B35-A7C4-D2F126F56ECF}" type="pres">
      <dgm:prSet presAssocID="{4DCF3E2A-0C30-48FA-BFD4-08F29DAEE104}" presName="compNode" presStyleCnt="0"/>
      <dgm:spPr/>
    </dgm:pt>
    <dgm:pt modelId="{039A5054-1942-4F9A-8089-9D7B614A98AE}" type="pres">
      <dgm:prSet presAssocID="{4DCF3E2A-0C30-48FA-BFD4-08F29DAEE104}" presName="iconBgRect" presStyleLbl="bgShp" presStyleIdx="0" presStyleCnt="7" custLinFactNeighborX="-28918" custLinFactNeighborY="25920"/>
      <dgm:spPr>
        <a:solidFill>
          <a:schemeClr val="bg1">
            <a:lumMod val="85000"/>
          </a:schemeClr>
        </a:solidFill>
      </dgm:spPr>
    </dgm:pt>
    <dgm:pt modelId="{E854C0B0-2C92-4307-8478-FA24B4A4B16F}" type="pres">
      <dgm:prSet presAssocID="{4DCF3E2A-0C30-48FA-BFD4-08F29DAEE104}" presName="iconRect" presStyleLbl="node1" presStyleIdx="0" presStyleCnt="7" custLinFactNeighborX="-54073" custLinFactNeighborY="43011">
        <dgm:style>
          <a:lnRef idx="2">
            <a:schemeClr val="accent3"/>
          </a:lnRef>
          <a:fillRef idx="1">
            <a:schemeClr val="lt1"/>
          </a:fillRef>
          <a:effectRef idx="0">
            <a:schemeClr val="accent3"/>
          </a:effectRef>
          <a:fontRef idx="minor">
            <a:schemeClr val="dk1"/>
          </a:fontRef>
        </dgm:style>
      </dgm:prSet>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humbs up sign avec un remplissage uni"/>
        </a:ext>
      </dgm:extLst>
    </dgm:pt>
    <dgm:pt modelId="{09B0E0D5-DA9D-4EA1-9BC9-831ECF5F38D6}" type="pres">
      <dgm:prSet presAssocID="{4DCF3E2A-0C30-48FA-BFD4-08F29DAEE104}" presName="spaceRect" presStyleCnt="0"/>
      <dgm:spPr/>
    </dgm:pt>
    <dgm:pt modelId="{EF26055F-A2CF-426A-8256-408B97967B9B}" type="pres">
      <dgm:prSet presAssocID="{4DCF3E2A-0C30-48FA-BFD4-08F29DAEE104}" presName="textRect" presStyleLbl="revTx" presStyleIdx="0" presStyleCnt="7" custLinFactNeighborX="-18446" custLinFactNeighborY="25920">
        <dgm:presLayoutVars>
          <dgm:chMax val="1"/>
          <dgm:chPref val="1"/>
        </dgm:presLayoutVars>
      </dgm:prSet>
      <dgm:spPr/>
    </dgm:pt>
    <dgm:pt modelId="{CC9B3B2E-0300-4833-B630-B1087F052FBD}" type="pres">
      <dgm:prSet presAssocID="{561DCA5B-BFFE-4E43-9ABF-FABA359DF3A8}" presName="sibTrans" presStyleLbl="sibTrans2D1" presStyleIdx="0" presStyleCnt="0"/>
      <dgm:spPr/>
    </dgm:pt>
    <dgm:pt modelId="{C24894AF-F8A0-4E5C-8537-266EB1119106}" type="pres">
      <dgm:prSet presAssocID="{8A855204-D3F4-4E01-ABAD-87F5FEFE9643}" presName="compNode" presStyleCnt="0"/>
      <dgm:spPr/>
    </dgm:pt>
    <dgm:pt modelId="{91D8EC5C-531C-479D-8A26-0637B69E86E0}" type="pres">
      <dgm:prSet presAssocID="{8A855204-D3F4-4E01-ABAD-87F5FEFE9643}" presName="iconBgRect" presStyleLbl="bgShp" presStyleIdx="1" presStyleCnt="7" custLinFactNeighborX="-9730" custLinFactNeighborY="21417"/>
      <dgm:spPr>
        <a:solidFill>
          <a:schemeClr val="bg1">
            <a:lumMod val="85000"/>
          </a:schemeClr>
        </a:solidFill>
        <a:ln>
          <a:solidFill>
            <a:schemeClr val="bg1">
              <a:lumMod val="85000"/>
            </a:schemeClr>
          </a:solidFill>
        </a:ln>
      </dgm:spPr>
    </dgm:pt>
    <dgm:pt modelId="{D28E77D6-AD02-4075-9CEA-5BD60B4220FB}" type="pres">
      <dgm:prSet presAssocID="{8A855204-D3F4-4E01-ABAD-87F5FEFE9643}" presName="iconRect" presStyleLbl="node1" presStyleIdx="1" presStyleCnt="7" custScaleX="121892" custScaleY="109639" custLinFactNeighborX="-16780" custLinFactNeighborY="3692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Eye avec un remplissage uni"/>
        </a:ext>
      </dgm:extLst>
    </dgm:pt>
    <dgm:pt modelId="{32322DB0-9599-43F1-86E6-F083769D95FB}" type="pres">
      <dgm:prSet presAssocID="{8A855204-D3F4-4E01-ABAD-87F5FEFE9643}" presName="spaceRect" presStyleCnt="0"/>
      <dgm:spPr/>
    </dgm:pt>
    <dgm:pt modelId="{9E1DB289-9E39-47A0-B390-8F2C9488E872}" type="pres">
      <dgm:prSet presAssocID="{8A855204-D3F4-4E01-ABAD-87F5FEFE9643}" presName="textRect" presStyleLbl="revTx" presStyleIdx="1" presStyleCnt="7" custScaleX="114420" custLinFactNeighborX="-4130" custLinFactNeighborY="21417">
        <dgm:presLayoutVars>
          <dgm:chMax val="1"/>
          <dgm:chPref val="1"/>
        </dgm:presLayoutVars>
      </dgm:prSet>
      <dgm:spPr/>
    </dgm:pt>
    <dgm:pt modelId="{19B70DCE-2CF5-4F22-A924-67457AA4545A}" type="pres">
      <dgm:prSet presAssocID="{DB115D7C-3733-45C2-8779-5AEAE9C3BE4D}" presName="sibTrans" presStyleLbl="sibTrans2D1" presStyleIdx="0" presStyleCnt="0"/>
      <dgm:spPr/>
    </dgm:pt>
    <dgm:pt modelId="{AC3C9087-0567-4C11-A448-F2579169AF75}" type="pres">
      <dgm:prSet presAssocID="{18BCD936-846E-43C9-BD86-B2F5FBFC737D}" presName="compNode" presStyleCnt="0"/>
      <dgm:spPr/>
    </dgm:pt>
    <dgm:pt modelId="{8284059C-B66B-44E0-AF4F-0E7898253B9A}" type="pres">
      <dgm:prSet presAssocID="{18BCD936-846E-43C9-BD86-B2F5FBFC737D}" presName="iconBgRect" presStyleLbl="bgShp" presStyleIdx="2" presStyleCnt="7" custLinFactNeighborX="29388" custLinFactNeighborY="20587"/>
      <dgm:spPr>
        <a:solidFill>
          <a:schemeClr val="bg1">
            <a:lumMod val="85000"/>
          </a:schemeClr>
        </a:solidFill>
        <a:ln>
          <a:solidFill>
            <a:schemeClr val="bg1">
              <a:lumMod val="85000"/>
            </a:schemeClr>
          </a:solidFill>
        </a:ln>
      </dgm:spPr>
    </dgm:pt>
    <dgm:pt modelId="{53066231-8870-4AF5-B16F-ACDB0EB5C99C}" type="pres">
      <dgm:prSet presAssocID="{18BCD936-846E-43C9-BD86-B2F5FBFC737D}" presName="iconRect" presStyleLbl="node1" presStyleIdx="2" presStyleCnt="7" custLinFactNeighborX="53312" custLinFactNeighborY="3788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583B09FA-CF3C-4437-BE2B-1802CD2DFFD7}" type="pres">
      <dgm:prSet presAssocID="{18BCD936-846E-43C9-BD86-B2F5FBFC737D}" presName="spaceRect" presStyleCnt="0"/>
      <dgm:spPr/>
    </dgm:pt>
    <dgm:pt modelId="{3AE337AA-FFC9-4022-8C2F-FE9E85D358EC}" type="pres">
      <dgm:prSet presAssocID="{18BCD936-846E-43C9-BD86-B2F5FBFC737D}" presName="textRect" presStyleLbl="revTx" presStyleIdx="2" presStyleCnt="7" custLinFactNeighborX="8678" custLinFactNeighborY="16693">
        <dgm:presLayoutVars>
          <dgm:chMax val="1"/>
          <dgm:chPref val="1"/>
        </dgm:presLayoutVars>
      </dgm:prSet>
      <dgm:spPr/>
    </dgm:pt>
    <dgm:pt modelId="{DC3F010D-2367-4C12-9D0D-12140E166BA6}" type="pres">
      <dgm:prSet presAssocID="{D7869423-3020-4DF7-B6CE-2D89E3F81CDA}" presName="sibTrans" presStyleLbl="sibTrans2D1" presStyleIdx="0" presStyleCnt="0"/>
      <dgm:spPr/>
    </dgm:pt>
    <dgm:pt modelId="{46C895E6-0773-474B-A930-DDAF63CDB06B}" type="pres">
      <dgm:prSet presAssocID="{614F5FC5-E6E3-480C-AC87-E552CB363D08}" presName="compNode" presStyleCnt="0"/>
      <dgm:spPr/>
    </dgm:pt>
    <dgm:pt modelId="{4B342330-A62E-4E12-B43C-D9319A80DE3D}" type="pres">
      <dgm:prSet presAssocID="{614F5FC5-E6E3-480C-AC87-E552CB363D08}" presName="iconBgRect" presStyleLbl="bgShp" presStyleIdx="3" presStyleCnt="7" custLinFactNeighborX="-28918" custLinFactNeighborY="14199"/>
      <dgm:spPr>
        <a:solidFill>
          <a:schemeClr val="bg1">
            <a:lumMod val="85000"/>
          </a:schemeClr>
        </a:solidFill>
      </dgm:spPr>
    </dgm:pt>
    <dgm:pt modelId="{EED961DB-6CEE-4991-9FC5-1F5562F3022A}" type="pres">
      <dgm:prSet presAssocID="{614F5FC5-E6E3-480C-AC87-E552CB363D08}" presName="iconRect" presStyleLbl="node1" presStyleIdx="3" presStyleCnt="7" custLinFactNeighborX="-52395" custLinFactNeighborY="2607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égaphone"/>
        </a:ext>
      </dgm:extLst>
    </dgm:pt>
    <dgm:pt modelId="{C2611A24-2D90-411E-9C69-CF3BB25EC673}" type="pres">
      <dgm:prSet presAssocID="{614F5FC5-E6E3-480C-AC87-E552CB363D08}" presName="spaceRect" presStyleCnt="0"/>
      <dgm:spPr/>
    </dgm:pt>
    <dgm:pt modelId="{52542FD7-0428-4B77-BE4F-6807DD9F40A2}" type="pres">
      <dgm:prSet presAssocID="{614F5FC5-E6E3-480C-AC87-E552CB363D08}" presName="textRect" presStyleLbl="revTx" presStyleIdx="3" presStyleCnt="7" custScaleX="136612" custLinFactNeighborX="3240" custLinFactNeighborY="11434">
        <dgm:presLayoutVars>
          <dgm:chMax val="1"/>
          <dgm:chPref val="1"/>
        </dgm:presLayoutVars>
      </dgm:prSet>
      <dgm:spPr/>
    </dgm:pt>
    <dgm:pt modelId="{EB54DD0C-98BC-4011-A0DA-2A7DB9437862}" type="pres">
      <dgm:prSet presAssocID="{EDC24941-71D1-4BE8-85C0-B7F36F991D27}" presName="sibTrans" presStyleLbl="sibTrans2D1" presStyleIdx="0" presStyleCnt="0"/>
      <dgm:spPr/>
    </dgm:pt>
    <dgm:pt modelId="{EB8362C7-79C1-4DAF-8198-BFFC10B7C923}" type="pres">
      <dgm:prSet presAssocID="{03D5EB5F-EEF2-4C7F-BE6C-EF6E802665C4}" presName="compNode" presStyleCnt="0"/>
      <dgm:spPr/>
    </dgm:pt>
    <dgm:pt modelId="{0190BAF4-7FEF-4199-B0BF-85F63CD597C7}" type="pres">
      <dgm:prSet presAssocID="{03D5EB5F-EEF2-4C7F-BE6C-EF6E802665C4}" presName="iconBgRect" presStyleLbl="bgShp" presStyleIdx="4" presStyleCnt="7" custLinFactNeighborX="-46706" custLinFactNeighborY="15056"/>
      <dgm:spPr>
        <a:solidFill>
          <a:schemeClr val="bg1">
            <a:lumMod val="85000"/>
          </a:schemeClr>
        </a:solidFill>
        <a:ln>
          <a:solidFill>
            <a:schemeClr val="bg1">
              <a:lumMod val="85000"/>
            </a:schemeClr>
          </a:solidFill>
        </a:ln>
      </dgm:spPr>
    </dgm:pt>
    <dgm:pt modelId="{915549B9-8E3E-4494-9B4A-74F0C2913396}" type="pres">
      <dgm:prSet presAssocID="{03D5EB5F-EEF2-4C7F-BE6C-EF6E802665C4}" presName="iconRect" presStyleLbl="node1" presStyleIdx="4" presStyleCnt="7" custLinFactNeighborX="-80720" custLinFactNeighborY="28179"/>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72A8EE14-ECC6-492F-9615-115C584F8A5C}" type="pres">
      <dgm:prSet presAssocID="{03D5EB5F-EEF2-4C7F-BE6C-EF6E802665C4}" presName="spaceRect" presStyleCnt="0"/>
      <dgm:spPr/>
    </dgm:pt>
    <dgm:pt modelId="{5F36D44B-C1F5-410B-BD33-F243A869273F}" type="pres">
      <dgm:prSet presAssocID="{03D5EB5F-EEF2-4C7F-BE6C-EF6E802665C4}" presName="textRect" presStyleLbl="revTx" presStyleIdx="4" presStyleCnt="7" custScaleX="143327" custLinFactNeighborX="-2350" custLinFactNeighborY="16842">
        <dgm:presLayoutVars>
          <dgm:chMax val="1"/>
          <dgm:chPref val="1"/>
        </dgm:presLayoutVars>
      </dgm:prSet>
      <dgm:spPr/>
    </dgm:pt>
    <dgm:pt modelId="{17797123-8D88-4F3D-98DD-EDD3CE8E47DC}" type="pres">
      <dgm:prSet presAssocID="{7CF98F64-9452-4E86-95E5-3D768BA62657}" presName="sibTrans" presStyleLbl="sibTrans2D1" presStyleIdx="0" presStyleCnt="0"/>
      <dgm:spPr/>
    </dgm:pt>
    <dgm:pt modelId="{36CFA42D-5534-4B2B-814F-E801913210C8}" type="pres">
      <dgm:prSet presAssocID="{824859E0-3441-4A84-9D0B-F44DCD073AE4}" presName="compNode" presStyleCnt="0"/>
      <dgm:spPr/>
    </dgm:pt>
    <dgm:pt modelId="{A7DFCA2A-2EE6-49A9-BD85-E3FCD871EB74}" type="pres">
      <dgm:prSet presAssocID="{824859E0-3441-4A84-9D0B-F44DCD073AE4}" presName="iconBgRect" presStyleLbl="bgShp" presStyleIdx="5" presStyleCnt="7" custLinFactX="400000" custLinFactY="-65619" custLinFactNeighborX="445172" custLinFactNeighborY="-100000"/>
      <dgm:spPr>
        <a:solidFill>
          <a:schemeClr val="bg1">
            <a:lumMod val="85000"/>
          </a:schemeClr>
        </a:solidFill>
        <a:ln>
          <a:solidFill>
            <a:schemeClr val="bg1">
              <a:lumMod val="85000"/>
            </a:schemeClr>
          </a:solidFill>
        </a:ln>
      </dgm:spPr>
    </dgm:pt>
    <dgm:pt modelId="{E56E7103-2A85-42DE-BDC4-F0D3683F5FD2}" type="pres">
      <dgm:prSet presAssocID="{824859E0-3441-4A84-9D0B-F44DCD073AE4}" presName="iconRect" presStyleLbl="node1" presStyleIdx="5" presStyleCnt="7" custLinFactX="700000" custLinFactY="-100000" custLinFactNeighborX="752452" custLinFactNeighborY="-186264"/>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Anchor avec un remplissage uni"/>
        </a:ext>
      </dgm:extLst>
    </dgm:pt>
    <dgm:pt modelId="{9FDE5BCD-416E-4BCD-A073-6ABC328A0670}" type="pres">
      <dgm:prSet presAssocID="{824859E0-3441-4A84-9D0B-F44DCD073AE4}" presName="spaceRect" presStyleCnt="0"/>
      <dgm:spPr/>
    </dgm:pt>
    <dgm:pt modelId="{A0CC2017-E0D5-48A5-B4EB-FAE0466A6D21}" type="pres">
      <dgm:prSet presAssocID="{824859E0-3441-4A84-9D0B-F44DCD073AE4}" presName="textRect" presStyleLbl="revTx" presStyleIdx="5" presStyleCnt="7" custLinFactX="152879" custLinFactY="-62699" custLinFactNeighborX="200000" custLinFactNeighborY="-100000">
        <dgm:presLayoutVars>
          <dgm:chMax val="1"/>
          <dgm:chPref val="1"/>
        </dgm:presLayoutVars>
      </dgm:prSet>
      <dgm:spPr/>
    </dgm:pt>
    <dgm:pt modelId="{3777B074-F954-448E-8E2D-15DC298EBFBC}" type="pres">
      <dgm:prSet presAssocID="{CE2D16C7-672E-4BBE-8AA0-AEB69A7C69D8}" presName="sibTrans" presStyleLbl="sibTrans2D1" presStyleIdx="0" presStyleCnt="0"/>
      <dgm:spPr/>
    </dgm:pt>
    <dgm:pt modelId="{06D860F5-4321-47CA-9814-6BF4C9F6AA7D}" type="pres">
      <dgm:prSet presAssocID="{957662AE-454B-42B6-B7A3-B69F6388779C}" presName="compNode" presStyleCnt="0"/>
      <dgm:spPr/>
    </dgm:pt>
    <dgm:pt modelId="{9AA36B9E-9D29-42CA-BEE7-64522F191B12}" type="pres">
      <dgm:prSet presAssocID="{957662AE-454B-42B6-B7A3-B69F6388779C}" presName="iconBgRect" presStyleLbl="bgShp" presStyleIdx="6" presStyleCnt="7" custLinFactX="-200000" custLinFactNeighborX="-227303" custLinFactNeighborY="-7789"/>
      <dgm:spPr>
        <a:solidFill>
          <a:schemeClr val="bg1">
            <a:lumMod val="85000"/>
          </a:schemeClr>
        </a:solidFill>
        <a:ln>
          <a:solidFill>
            <a:schemeClr val="bg1">
              <a:lumMod val="85000"/>
            </a:schemeClr>
          </a:solidFill>
        </a:ln>
      </dgm:spPr>
    </dgm:pt>
    <dgm:pt modelId="{212BD9CA-A42A-477F-85A7-BC3363CD9531}" type="pres">
      <dgm:prSet presAssocID="{957662AE-454B-42B6-B7A3-B69F6388779C}" presName="iconRect" presStyleLbl="node1" presStyleIdx="6" presStyleCnt="7" custScaleX="118594" custScaleY="111065" custLinFactX="-339939" custLinFactNeighborX="-400000" custLinFactNeighborY="-1580"/>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Handshake avec un remplissage uni"/>
        </a:ext>
      </dgm:extLst>
    </dgm:pt>
    <dgm:pt modelId="{79323F85-17E5-4B01-933C-E7BF5505E041}" type="pres">
      <dgm:prSet presAssocID="{957662AE-454B-42B6-B7A3-B69F6388779C}" presName="spaceRect" presStyleCnt="0"/>
      <dgm:spPr/>
    </dgm:pt>
    <dgm:pt modelId="{479D5F98-457F-4694-A638-26CC668408DA}" type="pres">
      <dgm:prSet presAssocID="{957662AE-454B-42B6-B7A3-B69F6388779C}" presName="textRect" presStyleLbl="revTx" presStyleIdx="6" presStyleCnt="7" custScaleX="152375" custLinFactX="-61444" custLinFactNeighborX="-100000" custLinFactNeighborY="-10709">
        <dgm:presLayoutVars>
          <dgm:chMax val="1"/>
          <dgm:chPref val="1"/>
        </dgm:presLayoutVars>
      </dgm:prSet>
      <dgm:spPr/>
    </dgm:pt>
  </dgm:ptLst>
  <dgm:cxnLst>
    <dgm:cxn modelId="{382CA001-34D1-4D20-9615-481234A19550}" type="presOf" srcId="{EDC24941-71D1-4BE8-85C0-B7F36F991D27}" destId="{EB54DD0C-98BC-4011-A0DA-2A7DB9437862}" srcOrd="0" destOrd="0" presId="urn:microsoft.com/office/officeart/2018/2/layout/IconCircleList"/>
    <dgm:cxn modelId="{25A17210-D52F-40AD-AC9D-7C7E23D95DEF}" srcId="{5CF3045E-D69D-4043-AC70-6DF1252C989F}" destId="{957662AE-454B-42B6-B7A3-B69F6388779C}" srcOrd="6" destOrd="0" parTransId="{CB74B82B-D9E0-4943-9702-E0D719B3B7A6}" sibTransId="{2DA81729-0FDD-4CD1-8ACD-8E24982F3F9B}"/>
    <dgm:cxn modelId="{D729F01D-18BE-4DDC-BCFE-9C0E9CBA5DE5}" type="presOf" srcId="{CE2D16C7-672E-4BBE-8AA0-AEB69A7C69D8}" destId="{3777B074-F954-448E-8E2D-15DC298EBFBC}" srcOrd="0" destOrd="0" presId="urn:microsoft.com/office/officeart/2018/2/layout/IconCircleList"/>
    <dgm:cxn modelId="{4141C033-BFE3-4BBA-892C-D510CD18A64E}" type="presOf" srcId="{957662AE-454B-42B6-B7A3-B69F6388779C}" destId="{479D5F98-457F-4694-A638-26CC668408DA}" srcOrd="0" destOrd="0" presId="urn:microsoft.com/office/officeart/2018/2/layout/IconCircleList"/>
    <dgm:cxn modelId="{7AE1BA35-F8A4-48C5-B424-B13F5A20591A}" type="presOf" srcId="{D7869423-3020-4DF7-B6CE-2D89E3F81CDA}" destId="{DC3F010D-2367-4C12-9D0D-12140E166BA6}" srcOrd="0" destOrd="0" presId="urn:microsoft.com/office/officeart/2018/2/layout/IconCircleList"/>
    <dgm:cxn modelId="{A1E32039-AA6F-4527-8E2D-3ECB9B9D349C}" srcId="{5CF3045E-D69D-4043-AC70-6DF1252C989F}" destId="{824859E0-3441-4A84-9D0B-F44DCD073AE4}" srcOrd="5" destOrd="0" parTransId="{625ED211-9FC8-4A1F-99C6-40ACE4AECAB9}" sibTransId="{CE2D16C7-672E-4BBE-8AA0-AEB69A7C69D8}"/>
    <dgm:cxn modelId="{75831A3D-7019-41E7-8E80-277E5C61538E}" srcId="{5CF3045E-D69D-4043-AC70-6DF1252C989F}" destId="{8A855204-D3F4-4E01-ABAD-87F5FEFE9643}" srcOrd="1" destOrd="0" parTransId="{A9961BA7-D239-4473-BF9C-6987B15D4EB6}" sibTransId="{DB115D7C-3733-45C2-8779-5AEAE9C3BE4D}"/>
    <dgm:cxn modelId="{DBEDCC3F-585C-4951-BB35-A8C7113B5E3E}" type="presOf" srcId="{03D5EB5F-EEF2-4C7F-BE6C-EF6E802665C4}" destId="{5F36D44B-C1F5-410B-BD33-F243A869273F}" srcOrd="0" destOrd="0" presId="urn:microsoft.com/office/officeart/2018/2/layout/IconCircleList"/>
    <dgm:cxn modelId="{132AD743-66D6-4EC6-96E4-892BED923B49}" srcId="{5CF3045E-D69D-4043-AC70-6DF1252C989F}" destId="{18BCD936-846E-43C9-BD86-B2F5FBFC737D}" srcOrd="2" destOrd="0" parTransId="{0FF35667-1DC7-4E7C-BA89-C21F38BA6586}" sibTransId="{D7869423-3020-4DF7-B6CE-2D89E3F81CDA}"/>
    <dgm:cxn modelId="{B1951E64-23BD-4E86-A6DE-EAF8774149B2}" type="presOf" srcId="{614F5FC5-E6E3-480C-AC87-E552CB363D08}" destId="{52542FD7-0428-4B77-BE4F-6807DD9F40A2}" srcOrd="0" destOrd="0" presId="urn:microsoft.com/office/officeart/2018/2/layout/IconCircleList"/>
    <dgm:cxn modelId="{D2571B70-EB33-4E2F-B9B5-AA3CC274E617}" type="presOf" srcId="{4DCF3E2A-0C30-48FA-BFD4-08F29DAEE104}" destId="{EF26055F-A2CF-426A-8256-408B97967B9B}" srcOrd="0" destOrd="0" presId="urn:microsoft.com/office/officeart/2018/2/layout/IconCircleList"/>
    <dgm:cxn modelId="{EE802770-F3FB-457A-BC9E-00684C5788E8}" type="presOf" srcId="{DB115D7C-3733-45C2-8779-5AEAE9C3BE4D}" destId="{19B70DCE-2CF5-4F22-A924-67457AA4545A}" srcOrd="0" destOrd="0" presId="urn:microsoft.com/office/officeart/2018/2/layout/IconCircleList"/>
    <dgm:cxn modelId="{054C1B80-FA85-47EB-ABEA-180BEAA20F59}" srcId="{5CF3045E-D69D-4043-AC70-6DF1252C989F}" destId="{4DCF3E2A-0C30-48FA-BFD4-08F29DAEE104}" srcOrd="0" destOrd="0" parTransId="{C45AEF2A-7B68-47F1-8E34-27D4B1C39383}" sibTransId="{561DCA5B-BFFE-4E43-9ABF-FABA359DF3A8}"/>
    <dgm:cxn modelId="{5DBD0982-C11F-4267-ADD6-B51C8951F119}" type="presOf" srcId="{824859E0-3441-4A84-9D0B-F44DCD073AE4}" destId="{A0CC2017-E0D5-48A5-B4EB-FAE0466A6D21}" srcOrd="0" destOrd="0" presId="urn:microsoft.com/office/officeart/2018/2/layout/IconCircleList"/>
    <dgm:cxn modelId="{08CE1F82-1C2C-41A6-8FD2-9A3AAEEB5A07}" type="presOf" srcId="{561DCA5B-BFFE-4E43-9ABF-FABA359DF3A8}" destId="{CC9B3B2E-0300-4833-B630-B1087F052FBD}" srcOrd="0" destOrd="0" presId="urn:microsoft.com/office/officeart/2018/2/layout/IconCircleList"/>
    <dgm:cxn modelId="{1864B8AA-A0DE-414D-956B-AF9479E9D997}" type="presOf" srcId="{8A855204-D3F4-4E01-ABAD-87F5FEFE9643}" destId="{9E1DB289-9E39-47A0-B390-8F2C9488E872}" srcOrd="0" destOrd="0" presId="urn:microsoft.com/office/officeart/2018/2/layout/IconCircleList"/>
    <dgm:cxn modelId="{D57DBAAA-DB20-41FA-8596-33996E1E183A}" type="presOf" srcId="{18BCD936-846E-43C9-BD86-B2F5FBFC737D}" destId="{3AE337AA-FFC9-4022-8C2F-FE9E85D358EC}" srcOrd="0" destOrd="0" presId="urn:microsoft.com/office/officeart/2018/2/layout/IconCircleList"/>
    <dgm:cxn modelId="{529290AD-2A88-48F9-B0EE-55F7206C8C47}" srcId="{5CF3045E-D69D-4043-AC70-6DF1252C989F}" destId="{03D5EB5F-EEF2-4C7F-BE6C-EF6E802665C4}" srcOrd="4" destOrd="0" parTransId="{8108BD99-D2FF-4BB4-997D-BF217EC268B7}" sibTransId="{7CF98F64-9452-4E86-95E5-3D768BA62657}"/>
    <dgm:cxn modelId="{9D6755C7-2B46-4F99-8767-982C0CD73587}" srcId="{5CF3045E-D69D-4043-AC70-6DF1252C989F}" destId="{614F5FC5-E6E3-480C-AC87-E552CB363D08}" srcOrd="3" destOrd="0" parTransId="{74889411-3DF6-42A5-87E4-C3A116A2F60F}" sibTransId="{EDC24941-71D1-4BE8-85C0-B7F36F991D27}"/>
    <dgm:cxn modelId="{8F68BDE5-0C7A-4452-95F2-245534341D6F}" type="presOf" srcId="{7CF98F64-9452-4E86-95E5-3D768BA62657}" destId="{17797123-8D88-4F3D-98DD-EDD3CE8E47DC}" srcOrd="0" destOrd="0" presId="urn:microsoft.com/office/officeart/2018/2/layout/IconCircleList"/>
    <dgm:cxn modelId="{27A5DCFA-3370-4686-A050-207030DFD4FB}" type="presOf" srcId="{5CF3045E-D69D-4043-AC70-6DF1252C989F}" destId="{0756FDE3-4E75-45A4-A29B-DCC01A9307C5}" srcOrd="0" destOrd="0" presId="urn:microsoft.com/office/officeart/2018/2/layout/IconCircleList"/>
    <dgm:cxn modelId="{11C81271-6A63-41A6-AD80-FE94EFF71115}" type="presParOf" srcId="{0756FDE3-4E75-45A4-A29B-DCC01A9307C5}" destId="{AC60F413-FD19-4ED3-B6B0-E30101C203B2}" srcOrd="0" destOrd="0" presId="urn:microsoft.com/office/officeart/2018/2/layout/IconCircleList"/>
    <dgm:cxn modelId="{E6E0D180-E0B3-4904-BF59-6EA86101DF90}" type="presParOf" srcId="{AC60F413-FD19-4ED3-B6B0-E30101C203B2}" destId="{3F8ABEF0-9656-4B35-A7C4-D2F126F56ECF}" srcOrd="0" destOrd="0" presId="urn:microsoft.com/office/officeart/2018/2/layout/IconCircleList"/>
    <dgm:cxn modelId="{15D0698D-E3F4-4991-A703-72C69A2F6533}" type="presParOf" srcId="{3F8ABEF0-9656-4B35-A7C4-D2F126F56ECF}" destId="{039A5054-1942-4F9A-8089-9D7B614A98AE}" srcOrd="0" destOrd="0" presId="urn:microsoft.com/office/officeart/2018/2/layout/IconCircleList"/>
    <dgm:cxn modelId="{2A9A3616-80D1-44DC-850D-8BBE8505F326}" type="presParOf" srcId="{3F8ABEF0-9656-4B35-A7C4-D2F126F56ECF}" destId="{E854C0B0-2C92-4307-8478-FA24B4A4B16F}" srcOrd="1" destOrd="0" presId="urn:microsoft.com/office/officeart/2018/2/layout/IconCircleList"/>
    <dgm:cxn modelId="{2EE14CE9-940C-4987-974B-2B72326B1FD7}" type="presParOf" srcId="{3F8ABEF0-9656-4B35-A7C4-D2F126F56ECF}" destId="{09B0E0D5-DA9D-4EA1-9BC9-831ECF5F38D6}" srcOrd="2" destOrd="0" presId="urn:microsoft.com/office/officeart/2018/2/layout/IconCircleList"/>
    <dgm:cxn modelId="{16062618-83A9-43F1-B0CE-CEF90C0B17C0}" type="presParOf" srcId="{3F8ABEF0-9656-4B35-A7C4-D2F126F56ECF}" destId="{EF26055F-A2CF-426A-8256-408B97967B9B}" srcOrd="3" destOrd="0" presId="urn:microsoft.com/office/officeart/2018/2/layout/IconCircleList"/>
    <dgm:cxn modelId="{B8E293BE-23E4-47F5-8E25-03A8A780F39B}" type="presParOf" srcId="{AC60F413-FD19-4ED3-B6B0-E30101C203B2}" destId="{CC9B3B2E-0300-4833-B630-B1087F052FBD}" srcOrd="1" destOrd="0" presId="urn:microsoft.com/office/officeart/2018/2/layout/IconCircleList"/>
    <dgm:cxn modelId="{7C5F4865-9D17-4B1C-8271-18AC20135DBB}" type="presParOf" srcId="{AC60F413-FD19-4ED3-B6B0-E30101C203B2}" destId="{C24894AF-F8A0-4E5C-8537-266EB1119106}" srcOrd="2" destOrd="0" presId="urn:microsoft.com/office/officeart/2018/2/layout/IconCircleList"/>
    <dgm:cxn modelId="{C9482563-A7FD-4941-AD90-3B35CFAB114A}" type="presParOf" srcId="{C24894AF-F8A0-4E5C-8537-266EB1119106}" destId="{91D8EC5C-531C-479D-8A26-0637B69E86E0}" srcOrd="0" destOrd="0" presId="urn:microsoft.com/office/officeart/2018/2/layout/IconCircleList"/>
    <dgm:cxn modelId="{C8511EBE-D951-4F2A-956D-9CB675BF5FE0}" type="presParOf" srcId="{C24894AF-F8A0-4E5C-8537-266EB1119106}" destId="{D28E77D6-AD02-4075-9CEA-5BD60B4220FB}" srcOrd="1" destOrd="0" presId="urn:microsoft.com/office/officeart/2018/2/layout/IconCircleList"/>
    <dgm:cxn modelId="{C28485B7-46A1-4FC8-A432-8A64915F9E19}" type="presParOf" srcId="{C24894AF-F8A0-4E5C-8537-266EB1119106}" destId="{32322DB0-9599-43F1-86E6-F083769D95FB}" srcOrd="2" destOrd="0" presId="urn:microsoft.com/office/officeart/2018/2/layout/IconCircleList"/>
    <dgm:cxn modelId="{1240F582-F3B8-44C0-8E45-42F2843BB10D}" type="presParOf" srcId="{C24894AF-F8A0-4E5C-8537-266EB1119106}" destId="{9E1DB289-9E39-47A0-B390-8F2C9488E872}" srcOrd="3" destOrd="0" presId="urn:microsoft.com/office/officeart/2018/2/layout/IconCircleList"/>
    <dgm:cxn modelId="{03D1A47E-5A87-4E19-8B21-673EFB1ABD5A}" type="presParOf" srcId="{AC60F413-FD19-4ED3-B6B0-E30101C203B2}" destId="{19B70DCE-2CF5-4F22-A924-67457AA4545A}" srcOrd="3" destOrd="0" presId="urn:microsoft.com/office/officeart/2018/2/layout/IconCircleList"/>
    <dgm:cxn modelId="{6FF4BB6B-B10C-4C08-AC26-601F31759DEF}" type="presParOf" srcId="{AC60F413-FD19-4ED3-B6B0-E30101C203B2}" destId="{AC3C9087-0567-4C11-A448-F2579169AF75}" srcOrd="4" destOrd="0" presId="urn:microsoft.com/office/officeart/2018/2/layout/IconCircleList"/>
    <dgm:cxn modelId="{28C2F5CB-1C1E-4D8E-A20F-2C4D4FEE745E}" type="presParOf" srcId="{AC3C9087-0567-4C11-A448-F2579169AF75}" destId="{8284059C-B66B-44E0-AF4F-0E7898253B9A}" srcOrd="0" destOrd="0" presId="urn:microsoft.com/office/officeart/2018/2/layout/IconCircleList"/>
    <dgm:cxn modelId="{125DD7EB-68BB-4417-8901-3985FCD1AF18}" type="presParOf" srcId="{AC3C9087-0567-4C11-A448-F2579169AF75}" destId="{53066231-8870-4AF5-B16F-ACDB0EB5C99C}" srcOrd="1" destOrd="0" presId="urn:microsoft.com/office/officeart/2018/2/layout/IconCircleList"/>
    <dgm:cxn modelId="{96EC7342-9C20-45D3-A206-E76522628BB9}" type="presParOf" srcId="{AC3C9087-0567-4C11-A448-F2579169AF75}" destId="{583B09FA-CF3C-4437-BE2B-1802CD2DFFD7}" srcOrd="2" destOrd="0" presId="urn:microsoft.com/office/officeart/2018/2/layout/IconCircleList"/>
    <dgm:cxn modelId="{4F584C34-3BDF-4F7A-BBA3-81347CC3A992}" type="presParOf" srcId="{AC3C9087-0567-4C11-A448-F2579169AF75}" destId="{3AE337AA-FFC9-4022-8C2F-FE9E85D358EC}" srcOrd="3" destOrd="0" presId="urn:microsoft.com/office/officeart/2018/2/layout/IconCircleList"/>
    <dgm:cxn modelId="{731B7180-BF0F-4DE0-B486-2BDDB7466527}" type="presParOf" srcId="{AC60F413-FD19-4ED3-B6B0-E30101C203B2}" destId="{DC3F010D-2367-4C12-9D0D-12140E166BA6}" srcOrd="5" destOrd="0" presId="urn:microsoft.com/office/officeart/2018/2/layout/IconCircleList"/>
    <dgm:cxn modelId="{26054230-CFE7-4530-8403-C40E131FC5CC}" type="presParOf" srcId="{AC60F413-FD19-4ED3-B6B0-E30101C203B2}" destId="{46C895E6-0773-474B-A930-DDAF63CDB06B}" srcOrd="6" destOrd="0" presId="urn:microsoft.com/office/officeart/2018/2/layout/IconCircleList"/>
    <dgm:cxn modelId="{AB3E6CDA-AFC6-4E51-AD39-C198F08CCB28}" type="presParOf" srcId="{46C895E6-0773-474B-A930-DDAF63CDB06B}" destId="{4B342330-A62E-4E12-B43C-D9319A80DE3D}" srcOrd="0" destOrd="0" presId="urn:microsoft.com/office/officeart/2018/2/layout/IconCircleList"/>
    <dgm:cxn modelId="{89D7C7BB-10EE-4AA1-966D-815BDFE0BFD9}" type="presParOf" srcId="{46C895E6-0773-474B-A930-DDAF63CDB06B}" destId="{EED961DB-6CEE-4991-9FC5-1F5562F3022A}" srcOrd="1" destOrd="0" presId="urn:microsoft.com/office/officeart/2018/2/layout/IconCircleList"/>
    <dgm:cxn modelId="{C4375CC9-CFF0-4429-9158-611F5F151341}" type="presParOf" srcId="{46C895E6-0773-474B-A930-DDAF63CDB06B}" destId="{C2611A24-2D90-411E-9C69-CF3BB25EC673}" srcOrd="2" destOrd="0" presId="urn:microsoft.com/office/officeart/2018/2/layout/IconCircleList"/>
    <dgm:cxn modelId="{D15997D9-146E-4D44-A8AE-2EDBD0D02285}" type="presParOf" srcId="{46C895E6-0773-474B-A930-DDAF63CDB06B}" destId="{52542FD7-0428-4B77-BE4F-6807DD9F40A2}" srcOrd="3" destOrd="0" presId="urn:microsoft.com/office/officeart/2018/2/layout/IconCircleList"/>
    <dgm:cxn modelId="{5B3987EA-4C4F-4A32-91B4-3F7DF886A0B7}" type="presParOf" srcId="{AC60F413-FD19-4ED3-B6B0-E30101C203B2}" destId="{EB54DD0C-98BC-4011-A0DA-2A7DB9437862}" srcOrd="7" destOrd="0" presId="urn:microsoft.com/office/officeart/2018/2/layout/IconCircleList"/>
    <dgm:cxn modelId="{1A850737-B6D8-4773-9E47-F22A3E8B6D75}" type="presParOf" srcId="{AC60F413-FD19-4ED3-B6B0-E30101C203B2}" destId="{EB8362C7-79C1-4DAF-8198-BFFC10B7C923}" srcOrd="8" destOrd="0" presId="urn:microsoft.com/office/officeart/2018/2/layout/IconCircleList"/>
    <dgm:cxn modelId="{BEE6626C-C852-4A2C-A49A-F78954759643}" type="presParOf" srcId="{EB8362C7-79C1-4DAF-8198-BFFC10B7C923}" destId="{0190BAF4-7FEF-4199-B0BF-85F63CD597C7}" srcOrd="0" destOrd="0" presId="urn:microsoft.com/office/officeart/2018/2/layout/IconCircleList"/>
    <dgm:cxn modelId="{B83EC1CC-F2AB-4265-8EE1-6195CE8DE5E0}" type="presParOf" srcId="{EB8362C7-79C1-4DAF-8198-BFFC10B7C923}" destId="{915549B9-8E3E-4494-9B4A-74F0C2913396}" srcOrd="1" destOrd="0" presId="urn:microsoft.com/office/officeart/2018/2/layout/IconCircleList"/>
    <dgm:cxn modelId="{B4288CC0-37A1-4D41-BA5D-CB7C5B8E3762}" type="presParOf" srcId="{EB8362C7-79C1-4DAF-8198-BFFC10B7C923}" destId="{72A8EE14-ECC6-492F-9615-115C584F8A5C}" srcOrd="2" destOrd="0" presId="urn:microsoft.com/office/officeart/2018/2/layout/IconCircleList"/>
    <dgm:cxn modelId="{82BCF572-83C6-418D-83C7-E10005521D45}" type="presParOf" srcId="{EB8362C7-79C1-4DAF-8198-BFFC10B7C923}" destId="{5F36D44B-C1F5-410B-BD33-F243A869273F}" srcOrd="3" destOrd="0" presId="urn:microsoft.com/office/officeart/2018/2/layout/IconCircleList"/>
    <dgm:cxn modelId="{CF6A7C03-9F1A-44C6-89E9-EE4D5E3A43A3}" type="presParOf" srcId="{AC60F413-FD19-4ED3-B6B0-E30101C203B2}" destId="{17797123-8D88-4F3D-98DD-EDD3CE8E47DC}" srcOrd="9" destOrd="0" presId="urn:microsoft.com/office/officeart/2018/2/layout/IconCircleList"/>
    <dgm:cxn modelId="{F9E23A5E-6860-4871-B6AE-EDB5FAD2FF0C}" type="presParOf" srcId="{AC60F413-FD19-4ED3-B6B0-E30101C203B2}" destId="{36CFA42D-5534-4B2B-814F-E801913210C8}" srcOrd="10" destOrd="0" presId="urn:microsoft.com/office/officeart/2018/2/layout/IconCircleList"/>
    <dgm:cxn modelId="{2C8B93FF-D605-49E6-9E3F-F8639160D619}" type="presParOf" srcId="{36CFA42D-5534-4B2B-814F-E801913210C8}" destId="{A7DFCA2A-2EE6-49A9-BD85-E3FCD871EB74}" srcOrd="0" destOrd="0" presId="urn:microsoft.com/office/officeart/2018/2/layout/IconCircleList"/>
    <dgm:cxn modelId="{472AE9F4-1E6C-4062-A1F5-B09256ED0C35}" type="presParOf" srcId="{36CFA42D-5534-4B2B-814F-E801913210C8}" destId="{E56E7103-2A85-42DE-BDC4-F0D3683F5FD2}" srcOrd="1" destOrd="0" presId="urn:microsoft.com/office/officeart/2018/2/layout/IconCircleList"/>
    <dgm:cxn modelId="{218E2DA6-0213-4614-890D-D1C9B2082E45}" type="presParOf" srcId="{36CFA42D-5534-4B2B-814F-E801913210C8}" destId="{9FDE5BCD-416E-4BCD-A073-6ABC328A0670}" srcOrd="2" destOrd="0" presId="urn:microsoft.com/office/officeart/2018/2/layout/IconCircleList"/>
    <dgm:cxn modelId="{D4FD5D44-9A82-4CDF-A587-B6FEC1E17D29}" type="presParOf" srcId="{36CFA42D-5534-4B2B-814F-E801913210C8}" destId="{A0CC2017-E0D5-48A5-B4EB-FAE0466A6D21}" srcOrd="3" destOrd="0" presId="urn:microsoft.com/office/officeart/2018/2/layout/IconCircleList"/>
    <dgm:cxn modelId="{07C21120-A441-414A-B013-B673E0D0B6E1}" type="presParOf" srcId="{AC60F413-FD19-4ED3-B6B0-E30101C203B2}" destId="{3777B074-F954-448E-8E2D-15DC298EBFBC}" srcOrd="11" destOrd="0" presId="urn:microsoft.com/office/officeart/2018/2/layout/IconCircleList"/>
    <dgm:cxn modelId="{CBBBB1E2-7A0B-4C62-A3DE-8D2A7D76BA7A}" type="presParOf" srcId="{AC60F413-FD19-4ED3-B6B0-E30101C203B2}" destId="{06D860F5-4321-47CA-9814-6BF4C9F6AA7D}" srcOrd="12" destOrd="0" presId="urn:microsoft.com/office/officeart/2018/2/layout/IconCircleList"/>
    <dgm:cxn modelId="{92C54489-0BEF-4E77-B219-BAD4707DC98E}" type="presParOf" srcId="{06D860F5-4321-47CA-9814-6BF4C9F6AA7D}" destId="{9AA36B9E-9D29-42CA-BEE7-64522F191B12}" srcOrd="0" destOrd="0" presId="urn:microsoft.com/office/officeart/2018/2/layout/IconCircleList"/>
    <dgm:cxn modelId="{997694C3-65A6-4389-9260-F98D38AA32DA}" type="presParOf" srcId="{06D860F5-4321-47CA-9814-6BF4C9F6AA7D}" destId="{212BD9CA-A42A-477F-85A7-BC3363CD9531}" srcOrd="1" destOrd="0" presId="urn:microsoft.com/office/officeart/2018/2/layout/IconCircleList"/>
    <dgm:cxn modelId="{98AB4355-5D8A-49D2-B34A-87E26FEF59A7}" type="presParOf" srcId="{06D860F5-4321-47CA-9814-6BF4C9F6AA7D}" destId="{79323F85-17E5-4B01-933C-E7BF5505E041}" srcOrd="2" destOrd="0" presId="urn:microsoft.com/office/officeart/2018/2/layout/IconCircleList"/>
    <dgm:cxn modelId="{990780CA-2EC5-4D93-832A-BA254EA2F843}" type="presParOf" srcId="{06D860F5-4321-47CA-9814-6BF4C9F6AA7D}" destId="{479D5F98-457F-4694-A638-26CC668408DA}"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239859A-5C8A-48F5-A759-4C0CA418DA5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CA"/>
        </a:p>
      </dgm:t>
    </dgm:pt>
    <dgm:pt modelId="{B553B897-9721-4BCA-B123-94C92384CED4}">
      <dgm:prSet phldrT="[Texte]" custT="1"/>
      <dgm:spPr>
        <a:solidFill>
          <a:srgbClr val="1D446B"/>
        </a:solidFill>
        <a:ln>
          <a:solidFill>
            <a:srgbClr val="1D446B"/>
          </a:solidFill>
        </a:ln>
      </dgm:spPr>
      <dgm:t>
        <a:bodyPr/>
        <a:lstStyle/>
        <a:p>
          <a:pPr>
            <a:buFont typeface="Arial" panose="020B0604020202020204" pitchFamily="34" charset="0"/>
            <a:buChar char="•"/>
          </a:pPr>
          <a:r>
            <a:rPr lang="fr-CA" sz="2400" b="0" i="0" u="none" dirty="0"/>
            <a:t>Avoir renforcé l’impact positif de TBSL sur l’industrie</a:t>
          </a:r>
          <a:r>
            <a:rPr lang="en-US" sz="2400" b="0" i="0" dirty="0"/>
            <a:t>​</a:t>
          </a:r>
          <a:endParaRPr lang="fr-CA" sz="2400" dirty="0"/>
        </a:p>
      </dgm:t>
    </dgm:pt>
    <dgm:pt modelId="{BCC36F55-DB5F-4B5E-8796-62E5ECF383E8}" type="parTrans" cxnId="{60AC6758-C058-4FEB-B990-05FB68A007F0}">
      <dgm:prSet/>
      <dgm:spPr/>
      <dgm:t>
        <a:bodyPr/>
        <a:lstStyle/>
        <a:p>
          <a:endParaRPr lang="fr-CA"/>
        </a:p>
      </dgm:t>
    </dgm:pt>
    <dgm:pt modelId="{59641082-E75C-45F5-BBF2-5B52231F90FB}" type="sibTrans" cxnId="{60AC6758-C058-4FEB-B990-05FB68A007F0}">
      <dgm:prSet/>
      <dgm:spPr/>
      <dgm:t>
        <a:bodyPr/>
        <a:lstStyle/>
        <a:p>
          <a:endParaRPr lang="fr-CA"/>
        </a:p>
      </dgm:t>
    </dgm:pt>
    <dgm:pt modelId="{FF3FC61A-4300-40C0-955A-11F1A47E1F59}">
      <dgm:prSet phldrT="[Texte]" custT="1"/>
      <dgm:spPr>
        <a:solidFill>
          <a:srgbClr val="1D446B"/>
        </a:solidFill>
        <a:ln>
          <a:solidFill>
            <a:srgbClr val="1D446B"/>
          </a:solidFill>
        </a:ln>
      </dgm:spPr>
      <dgm:t>
        <a:bodyPr/>
        <a:lstStyle/>
        <a:p>
          <a:pPr>
            <a:buFont typeface="Arial" panose="020B0604020202020204" pitchFamily="34" charset="0"/>
            <a:buChar char="•"/>
          </a:pPr>
          <a:r>
            <a:rPr lang="fr-CA" sz="2400" b="0" i="0" u="none" dirty="0"/>
            <a:t>Avoir créé un mouvement régional fort, fédérateur et durable autour de la vision touristique de TBSL</a:t>
          </a:r>
          <a:r>
            <a:rPr lang="en-US" sz="2400" b="0" i="0" dirty="0"/>
            <a:t>​</a:t>
          </a:r>
          <a:endParaRPr lang="fr-CA" sz="2400" dirty="0"/>
        </a:p>
      </dgm:t>
    </dgm:pt>
    <dgm:pt modelId="{3A953268-C5B3-4D19-A7A9-57265D1531FC}" type="parTrans" cxnId="{19ADAA66-9B49-4149-A29D-1C05F14C489F}">
      <dgm:prSet/>
      <dgm:spPr/>
      <dgm:t>
        <a:bodyPr/>
        <a:lstStyle/>
        <a:p>
          <a:endParaRPr lang="fr-CA"/>
        </a:p>
      </dgm:t>
    </dgm:pt>
    <dgm:pt modelId="{44AA526E-F09F-42CC-A4D5-66B172E9E909}" type="sibTrans" cxnId="{19ADAA66-9B49-4149-A29D-1C05F14C489F}">
      <dgm:prSet/>
      <dgm:spPr/>
      <dgm:t>
        <a:bodyPr/>
        <a:lstStyle/>
        <a:p>
          <a:endParaRPr lang="fr-CA"/>
        </a:p>
      </dgm:t>
    </dgm:pt>
    <dgm:pt modelId="{31578C20-775C-4B79-8A45-2074955096EC}">
      <dgm:prSet custT="1"/>
      <dgm:spPr>
        <a:solidFill>
          <a:srgbClr val="1D446B"/>
        </a:solidFill>
        <a:ln>
          <a:solidFill>
            <a:srgbClr val="1D446B"/>
          </a:solidFill>
        </a:ln>
      </dgm:spPr>
      <dgm:t>
        <a:bodyPr/>
        <a:lstStyle/>
        <a:p>
          <a:pPr marL="0" lvl="0" indent="0" algn="ctr" defTabSz="1066800">
            <a:lnSpc>
              <a:spcPct val="90000"/>
            </a:lnSpc>
            <a:spcBef>
              <a:spcPct val="0"/>
            </a:spcBef>
            <a:spcAft>
              <a:spcPct val="35000"/>
            </a:spcAft>
            <a:buFont typeface="Arial" panose="020B0604020202020204" pitchFamily="34" charset="0"/>
            <a:buNone/>
          </a:pPr>
          <a:r>
            <a:rPr lang="fr-CA" sz="2400" kern="1200" dirty="0">
              <a:solidFill>
                <a:schemeClr val="bg1"/>
              </a:solidFill>
            </a:rPr>
            <a:t>Avoir opéré le virage 4 saisons</a:t>
          </a:r>
          <a:endParaRPr lang="fr-CA" sz="2400" b="0" i="0" u="none" kern="1200" dirty="0">
            <a:solidFill>
              <a:schemeClr val="bg1"/>
            </a:solidFill>
            <a:latin typeface="Arial Narrow"/>
            <a:ea typeface="+mn-ea"/>
            <a:cs typeface="+mn-cs"/>
          </a:endParaRPr>
        </a:p>
      </dgm:t>
    </dgm:pt>
    <dgm:pt modelId="{2849C100-D9EF-474C-8F09-7F7D5962ADE8}" type="parTrans" cxnId="{39819D26-3E61-4C94-BACD-F1882CC57DEC}">
      <dgm:prSet/>
      <dgm:spPr/>
      <dgm:t>
        <a:bodyPr/>
        <a:lstStyle/>
        <a:p>
          <a:endParaRPr lang="fr-CA"/>
        </a:p>
      </dgm:t>
    </dgm:pt>
    <dgm:pt modelId="{B9ACF75E-FBC6-4ABA-A963-460DD89678E9}" type="sibTrans" cxnId="{39819D26-3E61-4C94-BACD-F1882CC57DEC}">
      <dgm:prSet/>
      <dgm:spPr/>
      <dgm:t>
        <a:bodyPr/>
        <a:lstStyle/>
        <a:p>
          <a:endParaRPr lang="fr-CA"/>
        </a:p>
      </dgm:t>
    </dgm:pt>
    <dgm:pt modelId="{99832799-C9DD-4167-805A-E56F7305FBAB}" type="pres">
      <dgm:prSet presAssocID="{D239859A-5C8A-48F5-A759-4C0CA418DA53}" presName="diagram" presStyleCnt="0">
        <dgm:presLayoutVars>
          <dgm:dir/>
          <dgm:resizeHandles val="exact"/>
        </dgm:presLayoutVars>
      </dgm:prSet>
      <dgm:spPr/>
    </dgm:pt>
    <dgm:pt modelId="{67453991-75BA-4432-8FCA-62BFF21EB001}" type="pres">
      <dgm:prSet presAssocID="{31578C20-775C-4B79-8A45-2074955096EC}" presName="node" presStyleLbl="node1" presStyleIdx="0" presStyleCnt="3">
        <dgm:presLayoutVars>
          <dgm:bulletEnabled val="1"/>
        </dgm:presLayoutVars>
      </dgm:prSet>
      <dgm:spPr/>
    </dgm:pt>
    <dgm:pt modelId="{E024194E-21A5-4931-910D-76B0A2271290}" type="pres">
      <dgm:prSet presAssocID="{B9ACF75E-FBC6-4ABA-A963-460DD89678E9}" presName="sibTrans" presStyleCnt="0"/>
      <dgm:spPr/>
    </dgm:pt>
    <dgm:pt modelId="{BA2EBAF6-45FC-46A7-8667-724AD977DEE8}" type="pres">
      <dgm:prSet presAssocID="{B553B897-9721-4BCA-B123-94C92384CED4}" presName="node" presStyleLbl="node1" presStyleIdx="1" presStyleCnt="3">
        <dgm:presLayoutVars>
          <dgm:bulletEnabled val="1"/>
        </dgm:presLayoutVars>
      </dgm:prSet>
      <dgm:spPr/>
    </dgm:pt>
    <dgm:pt modelId="{7D369E06-0756-41E5-8ECF-442BE63D0C01}" type="pres">
      <dgm:prSet presAssocID="{59641082-E75C-45F5-BBF2-5B52231F90FB}" presName="sibTrans" presStyleCnt="0"/>
      <dgm:spPr/>
    </dgm:pt>
    <dgm:pt modelId="{E5DB036C-6C45-4725-BE01-E834AFE53FD9}" type="pres">
      <dgm:prSet presAssocID="{FF3FC61A-4300-40C0-955A-11F1A47E1F59}" presName="node" presStyleLbl="node1" presStyleIdx="2" presStyleCnt="3">
        <dgm:presLayoutVars>
          <dgm:bulletEnabled val="1"/>
        </dgm:presLayoutVars>
      </dgm:prSet>
      <dgm:spPr/>
    </dgm:pt>
  </dgm:ptLst>
  <dgm:cxnLst>
    <dgm:cxn modelId="{BAC5AC15-54D8-4303-9490-DFA6947D24BB}" type="presOf" srcId="{B553B897-9721-4BCA-B123-94C92384CED4}" destId="{BA2EBAF6-45FC-46A7-8667-724AD977DEE8}" srcOrd="0" destOrd="0" presId="urn:microsoft.com/office/officeart/2005/8/layout/default"/>
    <dgm:cxn modelId="{39819D26-3E61-4C94-BACD-F1882CC57DEC}" srcId="{D239859A-5C8A-48F5-A759-4C0CA418DA53}" destId="{31578C20-775C-4B79-8A45-2074955096EC}" srcOrd="0" destOrd="0" parTransId="{2849C100-D9EF-474C-8F09-7F7D5962ADE8}" sibTransId="{B9ACF75E-FBC6-4ABA-A963-460DD89678E9}"/>
    <dgm:cxn modelId="{2D368D42-31E0-44B2-B0B8-B25177294486}" type="presOf" srcId="{D239859A-5C8A-48F5-A759-4C0CA418DA53}" destId="{99832799-C9DD-4167-805A-E56F7305FBAB}" srcOrd="0" destOrd="0" presId="urn:microsoft.com/office/officeart/2005/8/layout/default"/>
    <dgm:cxn modelId="{19ADAA66-9B49-4149-A29D-1C05F14C489F}" srcId="{D239859A-5C8A-48F5-A759-4C0CA418DA53}" destId="{FF3FC61A-4300-40C0-955A-11F1A47E1F59}" srcOrd="2" destOrd="0" parTransId="{3A953268-C5B3-4D19-A7A9-57265D1531FC}" sibTransId="{44AA526E-F09F-42CC-A4D5-66B172E9E909}"/>
    <dgm:cxn modelId="{CACD4E51-B087-4702-88B6-E56567F9C805}" type="presOf" srcId="{31578C20-775C-4B79-8A45-2074955096EC}" destId="{67453991-75BA-4432-8FCA-62BFF21EB001}" srcOrd="0" destOrd="0" presId="urn:microsoft.com/office/officeart/2005/8/layout/default"/>
    <dgm:cxn modelId="{60AC6758-C058-4FEB-B990-05FB68A007F0}" srcId="{D239859A-5C8A-48F5-A759-4C0CA418DA53}" destId="{B553B897-9721-4BCA-B123-94C92384CED4}" srcOrd="1" destOrd="0" parTransId="{BCC36F55-DB5F-4B5E-8796-62E5ECF383E8}" sibTransId="{59641082-E75C-45F5-BBF2-5B52231F90FB}"/>
    <dgm:cxn modelId="{B7C6B4A0-7561-4392-BC44-8A1E1A0AA3A1}" type="presOf" srcId="{FF3FC61A-4300-40C0-955A-11F1A47E1F59}" destId="{E5DB036C-6C45-4725-BE01-E834AFE53FD9}" srcOrd="0" destOrd="0" presId="urn:microsoft.com/office/officeart/2005/8/layout/default"/>
    <dgm:cxn modelId="{1F44A091-87DD-4AC4-8653-108A3B25AF78}" type="presParOf" srcId="{99832799-C9DD-4167-805A-E56F7305FBAB}" destId="{67453991-75BA-4432-8FCA-62BFF21EB001}" srcOrd="0" destOrd="0" presId="urn:microsoft.com/office/officeart/2005/8/layout/default"/>
    <dgm:cxn modelId="{8976E092-B2C5-4816-8F06-A3E209CB1B40}" type="presParOf" srcId="{99832799-C9DD-4167-805A-E56F7305FBAB}" destId="{E024194E-21A5-4931-910D-76B0A2271290}" srcOrd="1" destOrd="0" presId="urn:microsoft.com/office/officeart/2005/8/layout/default"/>
    <dgm:cxn modelId="{37597BD6-6A1D-4AB9-9CE0-CF6037D080F1}" type="presParOf" srcId="{99832799-C9DD-4167-805A-E56F7305FBAB}" destId="{BA2EBAF6-45FC-46A7-8667-724AD977DEE8}" srcOrd="2" destOrd="0" presId="urn:microsoft.com/office/officeart/2005/8/layout/default"/>
    <dgm:cxn modelId="{3A1E2208-A66C-43F2-8B73-293F8FB33CEA}" type="presParOf" srcId="{99832799-C9DD-4167-805A-E56F7305FBAB}" destId="{7D369E06-0756-41E5-8ECF-442BE63D0C01}" srcOrd="3" destOrd="0" presId="urn:microsoft.com/office/officeart/2005/8/layout/default"/>
    <dgm:cxn modelId="{C2A34C9C-7FD5-4B05-BC35-4296DA20C22C}" type="presParOf" srcId="{99832799-C9DD-4167-805A-E56F7305FBAB}" destId="{E5DB036C-6C45-4725-BE01-E834AFE53FD9}" srcOrd="4" destOrd="0" presId="urn:microsoft.com/office/officeart/2005/8/layout/defaul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F27344-AB88-4CD8-B914-D33DB9AEBB9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CA"/>
        </a:p>
      </dgm:t>
    </dgm:pt>
    <dgm:pt modelId="{392B7B50-B340-465D-8BAA-01C2BB438011}">
      <dgm:prSet phldrT="[Texte]" custT="1">
        <dgm:style>
          <a:lnRef idx="2">
            <a:schemeClr val="dk1"/>
          </a:lnRef>
          <a:fillRef idx="1">
            <a:schemeClr val="lt1"/>
          </a:fillRef>
          <a:effectRef idx="0">
            <a:schemeClr val="dk1"/>
          </a:effectRef>
          <a:fontRef idx="minor">
            <a:schemeClr val="dk1"/>
          </a:fontRef>
        </dgm:style>
      </dgm:prSet>
      <dgm:spPr>
        <a:solidFill>
          <a:schemeClr val="bg1">
            <a:lumMod val="95000"/>
          </a:schemeClr>
        </a:solidFill>
        <a:ln>
          <a:solidFill>
            <a:srgbClr val="1D446B"/>
          </a:solidFill>
        </a:ln>
      </dgm:spPr>
      <dgm:t>
        <a:bodyPr/>
        <a:lstStyle/>
        <a:p>
          <a:r>
            <a:rPr lang="fr-CA" sz="2400" dirty="0">
              <a:solidFill>
                <a:srgbClr val="1D446B"/>
              </a:solidFill>
            </a:rPr>
            <a:t>ACCOMPAGNEMENT DES MEMBRES</a:t>
          </a:r>
        </a:p>
      </dgm:t>
    </dgm:pt>
    <dgm:pt modelId="{8E23FE7C-C494-42C4-A7C5-3E47576245BD}" type="parTrans" cxnId="{5A3880F9-CC90-4D7B-B2C7-FA49F5F9E5DA}">
      <dgm:prSet/>
      <dgm:spPr/>
      <dgm:t>
        <a:bodyPr/>
        <a:lstStyle/>
        <a:p>
          <a:endParaRPr lang="fr-CA"/>
        </a:p>
      </dgm:t>
    </dgm:pt>
    <dgm:pt modelId="{06419992-A733-4E2D-ACDB-1233AAACEB72}" type="sibTrans" cxnId="{5A3880F9-CC90-4D7B-B2C7-FA49F5F9E5DA}">
      <dgm:prSet/>
      <dgm:spPr/>
      <dgm:t>
        <a:bodyPr/>
        <a:lstStyle/>
        <a:p>
          <a:endParaRPr lang="fr-CA"/>
        </a:p>
      </dgm:t>
    </dgm:pt>
    <dgm:pt modelId="{8FBC7818-2CB2-4B5F-910C-E052A0D08DE2}">
      <dgm:prSet phldrT="[Texte]" custT="1">
        <dgm:style>
          <a:lnRef idx="2">
            <a:schemeClr val="dk1"/>
          </a:lnRef>
          <a:fillRef idx="1">
            <a:schemeClr val="lt1"/>
          </a:fillRef>
          <a:effectRef idx="0">
            <a:schemeClr val="dk1"/>
          </a:effectRef>
          <a:fontRef idx="minor">
            <a:schemeClr val="dk1"/>
          </a:fontRef>
        </dgm:style>
      </dgm:prSet>
      <dgm:spPr>
        <a:solidFill>
          <a:schemeClr val="bg1">
            <a:lumMod val="95000"/>
          </a:schemeClr>
        </a:solidFill>
        <a:ln>
          <a:solidFill>
            <a:srgbClr val="1D446B"/>
          </a:solidFill>
        </a:ln>
      </dgm:spPr>
      <dgm:t>
        <a:bodyPr/>
        <a:lstStyle/>
        <a:p>
          <a:r>
            <a:rPr lang="fr-CA" sz="2400" dirty="0">
              <a:solidFill>
                <a:srgbClr val="1D446B"/>
              </a:solidFill>
            </a:rPr>
            <a:t>LEADERSHIP ET INFLUENCE</a:t>
          </a:r>
        </a:p>
      </dgm:t>
    </dgm:pt>
    <dgm:pt modelId="{221AFDF9-CD94-435E-99ED-D7E0BA4E1EFC}" type="parTrans" cxnId="{848D2C0F-A16C-4EC3-B3AB-99B49EF97A86}">
      <dgm:prSet/>
      <dgm:spPr/>
      <dgm:t>
        <a:bodyPr/>
        <a:lstStyle/>
        <a:p>
          <a:endParaRPr lang="fr-CA"/>
        </a:p>
      </dgm:t>
    </dgm:pt>
    <dgm:pt modelId="{BA1FE2FC-8C3C-4253-A021-DE157CB9791B}" type="sibTrans" cxnId="{848D2C0F-A16C-4EC3-B3AB-99B49EF97A86}">
      <dgm:prSet/>
      <dgm:spPr/>
      <dgm:t>
        <a:bodyPr/>
        <a:lstStyle/>
        <a:p>
          <a:endParaRPr lang="fr-CA"/>
        </a:p>
      </dgm:t>
    </dgm:pt>
    <dgm:pt modelId="{35C4FDCA-908B-4E7D-82B2-6F7E6AF2CE61}">
      <dgm:prSet phldrT="[Texte]" custT="1">
        <dgm:style>
          <a:lnRef idx="2">
            <a:schemeClr val="dk1"/>
          </a:lnRef>
          <a:fillRef idx="1">
            <a:schemeClr val="lt1"/>
          </a:fillRef>
          <a:effectRef idx="0">
            <a:schemeClr val="dk1"/>
          </a:effectRef>
          <a:fontRef idx="minor">
            <a:schemeClr val="dk1"/>
          </a:fontRef>
        </dgm:style>
      </dgm:prSet>
      <dgm:spPr>
        <a:solidFill>
          <a:schemeClr val="bg1">
            <a:lumMod val="95000"/>
          </a:schemeClr>
        </a:solidFill>
        <a:ln>
          <a:solidFill>
            <a:srgbClr val="1D446B"/>
          </a:solidFill>
        </a:ln>
      </dgm:spPr>
      <dgm:t>
        <a:bodyPr/>
        <a:lstStyle/>
        <a:p>
          <a:r>
            <a:rPr lang="fr-CA" sz="2400" dirty="0">
              <a:solidFill>
                <a:srgbClr val="1D446B"/>
              </a:solidFill>
            </a:rPr>
            <a:t>TOURISME 4 SAISONS</a:t>
          </a:r>
        </a:p>
      </dgm:t>
    </dgm:pt>
    <dgm:pt modelId="{B5035BC9-7DF5-46E4-88BC-7219B458DD84}" type="parTrans" cxnId="{BF90B454-4FB2-4C82-A4B0-6A7FFF24EE13}">
      <dgm:prSet/>
      <dgm:spPr/>
      <dgm:t>
        <a:bodyPr/>
        <a:lstStyle/>
        <a:p>
          <a:endParaRPr lang="fr-CA"/>
        </a:p>
      </dgm:t>
    </dgm:pt>
    <dgm:pt modelId="{6952583B-5810-4222-98DB-D0817781FC26}" type="sibTrans" cxnId="{BF90B454-4FB2-4C82-A4B0-6A7FFF24EE13}">
      <dgm:prSet/>
      <dgm:spPr/>
      <dgm:t>
        <a:bodyPr/>
        <a:lstStyle/>
        <a:p>
          <a:endParaRPr lang="fr-CA"/>
        </a:p>
      </dgm:t>
    </dgm:pt>
    <dgm:pt modelId="{D4EE0E64-7BD1-4BF1-A5AE-292527D7CED5}">
      <dgm:prSet phldrT="[Texte]" custT="1">
        <dgm:style>
          <a:lnRef idx="2">
            <a:schemeClr val="dk1"/>
          </a:lnRef>
          <a:fillRef idx="1">
            <a:schemeClr val="lt1"/>
          </a:fillRef>
          <a:effectRef idx="0">
            <a:schemeClr val="dk1"/>
          </a:effectRef>
          <a:fontRef idx="minor">
            <a:schemeClr val="dk1"/>
          </a:fontRef>
        </dgm:style>
      </dgm:prSet>
      <dgm:spPr>
        <a:solidFill>
          <a:schemeClr val="bg1">
            <a:lumMod val="95000"/>
          </a:schemeClr>
        </a:solidFill>
        <a:ln>
          <a:solidFill>
            <a:srgbClr val="1D446B"/>
          </a:solidFill>
        </a:ln>
      </dgm:spPr>
      <dgm:t>
        <a:bodyPr/>
        <a:lstStyle/>
        <a:p>
          <a:pPr marL="0" lvl="0" indent="0" algn="ctr" defTabSz="1066800">
            <a:lnSpc>
              <a:spcPct val="90000"/>
            </a:lnSpc>
            <a:spcBef>
              <a:spcPct val="0"/>
            </a:spcBef>
            <a:spcAft>
              <a:spcPct val="35000"/>
            </a:spcAft>
            <a:buNone/>
          </a:pPr>
          <a:r>
            <a:rPr lang="fr-CA" sz="2400" kern="1200" dirty="0">
              <a:solidFill>
                <a:srgbClr val="1D446B"/>
              </a:solidFill>
              <a:latin typeface="Arial Narrow"/>
              <a:ea typeface="+mn-ea"/>
              <a:cs typeface="+mn-cs"/>
            </a:rPr>
            <a:t>TOURISME D’AFFAIRES</a:t>
          </a:r>
        </a:p>
      </dgm:t>
    </dgm:pt>
    <dgm:pt modelId="{5644FC11-77A6-491A-939C-8068B7A4DA75}" type="parTrans" cxnId="{B6822062-4518-4FA1-A17B-3811F019BD48}">
      <dgm:prSet/>
      <dgm:spPr/>
      <dgm:t>
        <a:bodyPr/>
        <a:lstStyle/>
        <a:p>
          <a:endParaRPr lang="fr-CA"/>
        </a:p>
      </dgm:t>
    </dgm:pt>
    <dgm:pt modelId="{2A16A789-F383-4532-92CE-D014421C62E3}" type="sibTrans" cxnId="{B6822062-4518-4FA1-A17B-3811F019BD48}">
      <dgm:prSet/>
      <dgm:spPr/>
      <dgm:t>
        <a:bodyPr/>
        <a:lstStyle/>
        <a:p>
          <a:endParaRPr lang="fr-CA"/>
        </a:p>
      </dgm:t>
    </dgm:pt>
    <dgm:pt modelId="{F7105D45-CF49-4720-820E-38FEB9F90D27}">
      <dgm:prSet phldrT="[Texte]" custT="1">
        <dgm:style>
          <a:lnRef idx="2">
            <a:schemeClr val="dk1"/>
          </a:lnRef>
          <a:fillRef idx="1">
            <a:schemeClr val="lt1"/>
          </a:fillRef>
          <a:effectRef idx="0">
            <a:schemeClr val="dk1"/>
          </a:effectRef>
          <a:fontRef idx="minor">
            <a:schemeClr val="dk1"/>
          </a:fontRef>
        </dgm:style>
      </dgm:prSet>
      <dgm:spPr>
        <a:solidFill>
          <a:schemeClr val="bg1">
            <a:lumMod val="95000"/>
          </a:schemeClr>
        </a:solidFill>
        <a:ln>
          <a:solidFill>
            <a:srgbClr val="1D446B"/>
          </a:solidFill>
        </a:ln>
      </dgm:spPr>
      <dgm:t>
        <a:bodyPr/>
        <a:lstStyle/>
        <a:p>
          <a:pPr marL="0" lvl="0" indent="0" algn="ctr" defTabSz="1066800">
            <a:lnSpc>
              <a:spcPct val="90000"/>
            </a:lnSpc>
            <a:spcBef>
              <a:spcPct val="0"/>
            </a:spcBef>
            <a:spcAft>
              <a:spcPct val="35000"/>
            </a:spcAft>
            <a:buNone/>
          </a:pPr>
          <a:r>
            <a:rPr lang="fr-CA" sz="2400" kern="1200" dirty="0">
              <a:solidFill>
                <a:srgbClr val="1D446B"/>
              </a:solidFill>
              <a:latin typeface="Arial Narrow"/>
              <a:ea typeface="+mn-ea"/>
              <a:cs typeface="+mn-cs"/>
            </a:rPr>
            <a:t>ACCUEIL TOURISTIQUE</a:t>
          </a:r>
        </a:p>
      </dgm:t>
    </dgm:pt>
    <dgm:pt modelId="{681327B8-AADF-4E5B-A2CE-F40ADB3BA316}" type="parTrans" cxnId="{2BE657B5-6F7D-4ACB-AADA-FF971DAC7F2D}">
      <dgm:prSet/>
      <dgm:spPr/>
      <dgm:t>
        <a:bodyPr/>
        <a:lstStyle/>
        <a:p>
          <a:endParaRPr lang="fr-CA"/>
        </a:p>
      </dgm:t>
    </dgm:pt>
    <dgm:pt modelId="{8DD96EC5-9758-4552-B019-A2A00ED635C5}" type="sibTrans" cxnId="{2BE657B5-6F7D-4ACB-AADA-FF971DAC7F2D}">
      <dgm:prSet/>
      <dgm:spPr/>
      <dgm:t>
        <a:bodyPr/>
        <a:lstStyle/>
        <a:p>
          <a:endParaRPr lang="fr-CA"/>
        </a:p>
      </dgm:t>
    </dgm:pt>
    <dgm:pt modelId="{2A0565D2-F846-46DA-9FED-0C271A200D10}" type="pres">
      <dgm:prSet presAssocID="{E4F27344-AB88-4CD8-B914-D33DB9AEBB95}" presName="diagram" presStyleCnt="0">
        <dgm:presLayoutVars>
          <dgm:dir/>
          <dgm:resizeHandles val="exact"/>
        </dgm:presLayoutVars>
      </dgm:prSet>
      <dgm:spPr/>
    </dgm:pt>
    <dgm:pt modelId="{D9D8CD09-A8A7-48EE-8E48-2B9267BC23CC}" type="pres">
      <dgm:prSet presAssocID="{35C4FDCA-908B-4E7D-82B2-6F7E6AF2CE61}" presName="node" presStyleLbl="node1" presStyleIdx="0" presStyleCnt="5" custLinFactNeighborX="-54750" custLinFactNeighborY="-1659">
        <dgm:presLayoutVars>
          <dgm:bulletEnabled val="1"/>
        </dgm:presLayoutVars>
      </dgm:prSet>
      <dgm:spPr/>
    </dgm:pt>
    <dgm:pt modelId="{E4E3E209-6F66-4C94-843A-71B5272E562F}" type="pres">
      <dgm:prSet presAssocID="{6952583B-5810-4222-98DB-D0817781FC26}" presName="sibTrans" presStyleCnt="0"/>
      <dgm:spPr/>
    </dgm:pt>
    <dgm:pt modelId="{689BC0AA-2A03-49AF-9379-063D21FF96BA}" type="pres">
      <dgm:prSet presAssocID="{D4EE0E64-7BD1-4BF1-A5AE-292527D7CED5}" presName="node" presStyleLbl="node1" presStyleIdx="1" presStyleCnt="5" custLinFactNeighborX="-55000" custLinFactNeighborY="-1659">
        <dgm:presLayoutVars>
          <dgm:bulletEnabled val="1"/>
        </dgm:presLayoutVars>
      </dgm:prSet>
      <dgm:spPr/>
    </dgm:pt>
    <dgm:pt modelId="{0F459EF1-5B05-468A-87DF-579753D80165}" type="pres">
      <dgm:prSet presAssocID="{2A16A789-F383-4532-92CE-D014421C62E3}" presName="sibTrans" presStyleCnt="0"/>
      <dgm:spPr/>
    </dgm:pt>
    <dgm:pt modelId="{F24B889E-40BD-49BE-9AD0-B9BE00E76364}" type="pres">
      <dgm:prSet presAssocID="{F7105D45-CF49-4720-820E-38FEB9F90D27}" presName="node" presStyleLbl="node1" presStyleIdx="2" presStyleCnt="5" custLinFactX="100000" custLinFactY="-18331" custLinFactNeighborX="118991" custLinFactNeighborY="-100000">
        <dgm:presLayoutVars>
          <dgm:bulletEnabled val="1"/>
        </dgm:presLayoutVars>
      </dgm:prSet>
      <dgm:spPr/>
    </dgm:pt>
    <dgm:pt modelId="{3AF91BDA-70DD-4D20-89A9-7641ABA7150D}" type="pres">
      <dgm:prSet presAssocID="{8DD96EC5-9758-4552-B019-A2A00ED635C5}" presName="sibTrans" presStyleCnt="0"/>
      <dgm:spPr/>
    </dgm:pt>
    <dgm:pt modelId="{3F9FE7B7-92E9-483E-89A9-7B2FF27396A7}" type="pres">
      <dgm:prSet presAssocID="{8FBC7818-2CB2-4B5F-910C-E052A0D08DE2}" presName="node" presStyleLbl="node1" presStyleIdx="3" presStyleCnt="5" custScaleX="99572" custLinFactNeighborX="-54717" custLinFactNeighborY="-1659">
        <dgm:presLayoutVars>
          <dgm:bulletEnabled val="1"/>
        </dgm:presLayoutVars>
      </dgm:prSet>
      <dgm:spPr/>
    </dgm:pt>
    <dgm:pt modelId="{DA11DED8-C49D-4821-BA36-6A8D012BD411}" type="pres">
      <dgm:prSet presAssocID="{BA1FE2FC-8C3C-4253-A021-DE157CB9791B}" presName="sibTrans" presStyleCnt="0"/>
      <dgm:spPr/>
    </dgm:pt>
    <dgm:pt modelId="{98FDF182-53BB-4B81-9D07-14CEAC060C4B}" type="pres">
      <dgm:prSet presAssocID="{392B7B50-B340-465D-8BAA-01C2BB438011}" presName="node" presStyleLbl="node1" presStyleIdx="4" presStyleCnt="5" custScaleX="99572" custLinFactNeighborX="-56069" custLinFactNeighborY="-2212">
        <dgm:presLayoutVars>
          <dgm:bulletEnabled val="1"/>
        </dgm:presLayoutVars>
      </dgm:prSet>
      <dgm:spPr/>
    </dgm:pt>
  </dgm:ptLst>
  <dgm:cxnLst>
    <dgm:cxn modelId="{83258B01-0E10-4F03-B644-A5C61B426AFC}" type="presOf" srcId="{392B7B50-B340-465D-8BAA-01C2BB438011}" destId="{98FDF182-53BB-4B81-9D07-14CEAC060C4B}" srcOrd="0" destOrd="0" presId="urn:microsoft.com/office/officeart/2005/8/layout/default"/>
    <dgm:cxn modelId="{848D2C0F-A16C-4EC3-B3AB-99B49EF97A86}" srcId="{E4F27344-AB88-4CD8-B914-D33DB9AEBB95}" destId="{8FBC7818-2CB2-4B5F-910C-E052A0D08DE2}" srcOrd="3" destOrd="0" parTransId="{221AFDF9-CD94-435E-99ED-D7E0BA4E1EFC}" sibTransId="{BA1FE2FC-8C3C-4253-A021-DE157CB9791B}"/>
    <dgm:cxn modelId="{211B6834-3CD9-4AD0-8836-7219581006C9}" type="presOf" srcId="{8FBC7818-2CB2-4B5F-910C-E052A0D08DE2}" destId="{3F9FE7B7-92E9-483E-89A9-7B2FF27396A7}" srcOrd="0" destOrd="0" presId="urn:microsoft.com/office/officeart/2005/8/layout/default"/>
    <dgm:cxn modelId="{B6822062-4518-4FA1-A17B-3811F019BD48}" srcId="{E4F27344-AB88-4CD8-B914-D33DB9AEBB95}" destId="{D4EE0E64-7BD1-4BF1-A5AE-292527D7CED5}" srcOrd="1" destOrd="0" parTransId="{5644FC11-77A6-491A-939C-8068B7A4DA75}" sibTransId="{2A16A789-F383-4532-92CE-D014421C62E3}"/>
    <dgm:cxn modelId="{1C79E364-022A-4AD9-B1CC-218040C5FD3B}" type="presOf" srcId="{35C4FDCA-908B-4E7D-82B2-6F7E6AF2CE61}" destId="{D9D8CD09-A8A7-48EE-8E48-2B9267BC23CC}" srcOrd="0" destOrd="0" presId="urn:microsoft.com/office/officeart/2005/8/layout/default"/>
    <dgm:cxn modelId="{BF90B454-4FB2-4C82-A4B0-6A7FFF24EE13}" srcId="{E4F27344-AB88-4CD8-B914-D33DB9AEBB95}" destId="{35C4FDCA-908B-4E7D-82B2-6F7E6AF2CE61}" srcOrd="0" destOrd="0" parTransId="{B5035BC9-7DF5-46E4-88BC-7219B458DD84}" sibTransId="{6952583B-5810-4222-98DB-D0817781FC26}"/>
    <dgm:cxn modelId="{2BE657B5-6F7D-4ACB-AADA-FF971DAC7F2D}" srcId="{E4F27344-AB88-4CD8-B914-D33DB9AEBB95}" destId="{F7105D45-CF49-4720-820E-38FEB9F90D27}" srcOrd="2" destOrd="0" parTransId="{681327B8-AADF-4E5B-A2CE-F40ADB3BA316}" sibTransId="{8DD96EC5-9758-4552-B019-A2A00ED635C5}"/>
    <dgm:cxn modelId="{72CF11D4-86BA-4BC1-A408-9310790E7BB1}" type="presOf" srcId="{E4F27344-AB88-4CD8-B914-D33DB9AEBB95}" destId="{2A0565D2-F846-46DA-9FED-0C271A200D10}" srcOrd="0" destOrd="0" presId="urn:microsoft.com/office/officeart/2005/8/layout/default"/>
    <dgm:cxn modelId="{CDC768D7-2F55-43BD-9FD5-50EF54437644}" type="presOf" srcId="{D4EE0E64-7BD1-4BF1-A5AE-292527D7CED5}" destId="{689BC0AA-2A03-49AF-9379-063D21FF96BA}" srcOrd="0" destOrd="0" presId="urn:microsoft.com/office/officeart/2005/8/layout/default"/>
    <dgm:cxn modelId="{764514E2-9188-4BED-ABA6-75F80244F3C9}" type="presOf" srcId="{F7105D45-CF49-4720-820E-38FEB9F90D27}" destId="{F24B889E-40BD-49BE-9AD0-B9BE00E76364}" srcOrd="0" destOrd="0" presId="urn:microsoft.com/office/officeart/2005/8/layout/default"/>
    <dgm:cxn modelId="{5A3880F9-CC90-4D7B-B2C7-FA49F5F9E5DA}" srcId="{E4F27344-AB88-4CD8-B914-D33DB9AEBB95}" destId="{392B7B50-B340-465D-8BAA-01C2BB438011}" srcOrd="4" destOrd="0" parTransId="{8E23FE7C-C494-42C4-A7C5-3E47576245BD}" sibTransId="{06419992-A733-4E2D-ACDB-1233AAACEB72}"/>
    <dgm:cxn modelId="{D5A1E98C-49EA-492B-8E9E-08B09F068A47}" type="presParOf" srcId="{2A0565D2-F846-46DA-9FED-0C271A200D10}" destId="{D9D8CD09-A8A7-48EE-8E48-2B9267BC23CC}" srcOrd="0" destOrd="0" presId="urn:microsoft.com/office/officeart/2005/8/layout/default"/>
    <dgm:cxn modelId="{0841CF7F-A302-4F1F-8B07-A9CB6268870F}" type="presParOf" srcId="{2A0565D2-F846-46DA-9FED-0C271A200D10}" destId="{E4E3E209-6F66-4C94-843A-71B5272E562F}" srcOrd="1" destOrd="0" presId="urn:microsoft.com/office/officeart/2005/8/layout/default"/>
    <dgm:cxn modelId="{ED4AF9F2-2A89-484B-AD57-F5F4CAFA9B16}" type="presParOf" srcId="{2A0565D2-F846-46DA-9FED-0C271A200D10}" destId="{689BC0AA-2A03-49AF-9379-063D21FF96BA}" srcOrd="2" destOrd="0" presId="urn:microsoft.com/office/officeart/2005/8/layout/default"/>
    <dgm:cxn modelId="{9E137432-A378-48B6-BCE4-3C2767C9A36B}" type="presParOf" srcId="{2A0565D2-F846-46DA-9FED-0C271A200D10}" destId="{0F459EF1-5B05-468A-87DF-579753D80165}" srcOrd="3" destOrd="0" presId="urn:microsoft.com/office/officeart/2005/8/layout/default"/>
    <dgm:cxn modelId="{51E837A1-13DE-4041-AF54-5D35E8ACDA2D}" type="presParOf" srcId="{2A0565D2-F846-46DA-9FED-0C271A200D10}" destId="{F24B889E-40BD-49BE-9AD0-B9BE00E76364}" srcOrd="4" destOrd="0" presId="urn:microsoft.com/office/officeart/2005/8/layout/default"/>
    <dgm:cxn modelId="{CA0A384B-541A-4528-A2F7-659DD4DFA6DB}" type="presParOf" srcId="{2A0565D2-F846-46DA-9FED-0C271A200D10}" destId="{3AF91BDA-70DD-4D20-89A9-7641ABA7150D}" srcOrd="5" destOrd="0" presId="urn:microsoft.com/office/officeart/2005/8/layout/default"/>
    <dgm:cxn modelId="{31E7B223-8B04-4528-A10C-A5DDDBFCB6AB}" type="presParOf" srcId="{2A0565D2-F846-46DA-9FED-0C271A200D10}" destId="{3F9FE7B7-92E9-483E-89A9-7B2FF27396A7}" srcOrd="6" destOrd="0" presId="urn:microsoft.com/office/officeart/2005/8/layout/default"/>
    <dgm:cxn modelId="{CA5A19DD-AC3B-4AAD-8503-43EE9C3D0CF0}" type="presParOf" srcId="{2A0565D2-F846-46DA-9FED-0C271A200D10}" destId="{DA11DED8-C49D-4821-BA36-6A8D012BD411}" srcOrd="7" destOrd="0" presId="urn:microsoft.com/office/officeart/2005/8/layout/default"/>
    <dgm:cxn modelId="{C62411AE-0A14-4F25-ACCC-F0930E17F4A1}" type="presParOf" srcId="{2A0565D2-F846-46DA-9FED-0C271A200D10}" destId="{98FDF182-53BB-4B81-9D07-14CEAC060C4B}" srcOrd="8" destOrd="0" presId="urn:microsoft.com/office/officeart/2005/8/layout/default"/>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14743C-2215-4CD7-9671-A30A65AE2EF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CA"/>
        </a:p>
      </dgm:t>
    </dgm:pt>
    <dgm:pt modelId="{6F4A893D-0A0C-402A-B28C-4374FE18BA1D}">
      <dgm:prSet phldrT="[Texte]" custT="1"/>
      <dgm:spPr>
        <a:solidFill>
          <a:srgbClr val="1D446B"/>
        </a:solidFill>
        <a:ln>
          <a:solidFill>
            <a:srgbClr val="1D446B"/>
          </a:solidFill>
        </a:ln>
      </dgm:spPr>
      <dgm:t>
        <a:bodyPr/>
        <a:lstStyle/>
        <a:p>
          <a:r>
            <a:rPr lang="fr-CA" sz="4000" b="0" i="0" dirty="0"/>
            <a:t>Authenticité</a:t>
          </a:r>
          <a:endParaRPr lang="fr-CA" sz="4000" dirty="0"/>
        </a:p>
      </dgm:t>
    </dgm:pt>
    <dgm:pt modelId="{1FEF1357-3607-4F19-9337-1BD611F90982}" type="parTrans" cxnId="{CF1FD880-A430-4703-B1E0-0E99E5875DEE}">
      <dgm:prSet/>
      <dgm:spPr/>
      <dgm:t>
        <a:bodyPr/>
        <a:lstStyle/>
        <a:p>
          <a:endParaRPr lang="fr-CA"/>
        </a:p>
      </dgm:t>
    </dgm:pt>
    <dgm:pt modelId="{48CDF309-05E1-42C0-8E51-D4AA54DA956F}" type="sibTrans" cxnId="{CF1FD880-A430-4703-B1E0-0E99E5875DEE}">
      <dgm:prSet/>
      <dgm:spPr/>
      <dgm:t>
        <a:bodyPr/>
        <a:lstStyle/>
        <a:p>
          <a:endParaRPr lang="fr-CA"/>
        </a:p>
      </dgm:t>
    </dgm:pt>
    <dgm:pt modelId="{9CFF6513-3561-4A62-B8E5-81C91500DDBE}">
      <dgm:prSet phldrT="[Texte]" custT="1"/>
      <dgm:spPr>
        <a:solidFill>
          <a:srgbClr val="1D446B"/>
        </a:solidFill>
        <a:ln>
          <a:solidFill>
            <a:srgbClr val="1D446B"/>
          </a:solidFill>
        </a:ln>
      </dgm:spPr>
      <dgm:t>
        <a:bodyPr/>
        <a:lstStyle/>
        <a:p>
          <a:r>
            <a:rPr lang="fr-CA" sz="4000" b="0" i="0" dirty="0"/>
            <a:t>Plaisir</a:t>
          </a:r>
          <a:endParaRPr lang="fr-CA" sz="4000" dirty="0"/>
        </a:p>
      </dgm:t>
    </dgm:pt>
    <dgm:pt modelId="{AFD18E56-A306-42A3-9498-97114B2E4734}" type="parTrans" cxnId="{66FECDCC-E560-468A-8F94-DF2AB5ECAFAA}">
      <dgm:prSet/>
      <dgm:spPr/>
      <dgm:t>
        <a:bodyPr/>
        <a:lstStyle/>
        <a:p>
          <a:endParaRPr lang="fr-CA"/>
        </a:p>
      </dgm:t>
    </dgm:pt>
    <dgm:pt modelId="{C40A3C26-3C55-43BD-9141-8EAD930E8779}" type="sibTrans" cxnId="{66FECDCC-E560-468A-8F94-DF2AB5ECAFAA}">
      <dgm:prSet/>
      <dgm:spPr/>
      <dgm:t>
        <a:bodyPr/>
        <a:lstStyle/>
        <a:p>
          <a:endParaRPr lang="fr-CA"/>
        </a:p>
      </dgm:t>
    </dgm:pt>
    <dgm:pt modelId="{37DC380A-50AD-4B47-8D21-FAD6814EC182}">
      <dgm:prSet phldrT="[Texte]" custT="1"/>
      <dgm:spPr>
        <a:solidFill>
          <a:srgbClr val="1D446B"/>
        </a:solidFill>
        <a:ln>
          <a:solidFill>
            <a:srgbClr val="1D446B"/>
          </a:solidFill>
        </a:ln>
      </dgm:spPr>
      <dgm:t>
        <a:bodyPr/>
        <a:lstStyle/>
        <a:p>
          <a:r>
            <a:rPr lang="fr-CA" sz="4000" b="0" i="0" dirty="0"/>
            <a:t>Transparence</a:t>
          </a:r>
          <a:endParaRPr lang="fr-CA" sz="4000" dirty="0"/>
        </a:p>
      </dgm:t>
    </dgm:pt>
    <dgm:pt modelId="{849979C6-BEF0-4B8F-A795-29C9011915B5}" type="parTrans" cxnId="{B83FA4F2-19C3-49D3-970A-99D5FC6785BA}">
      <dgm:prSet/>
      <dgm:spPr/>
      <dgm:t>
        <a:bodyPr/>
        <a:lstStyle/>
        <a:p>
          <a:endParaRPr lang="fr-CA"/>
        </a:p>
      </dgm:t>
    </dgm:pt>
    <dgm:pt modelId="{DC0183C9-76D1-4580-84DB-19F6E68C8606}" type="sibTrans" cxnId="{B83FA4F2-19C3-49D3-970A-99D5FC6785BA}">
      <dgm:prSet/>
      <dgm:spPr/>
      <dgm:t>
        <a:bodyPr/>
        <a:lstStyle/>
        <a:p>
          <a:endParaRPr lang="fr-CA"/>
        </a:p>
      </dgm:t>
    </dgm:pt>
    <dgm:pt modelId="{91A300A6-4E60-453D-86B5-3946E6C88D6A}">
      <dgm:prSet phldrT="[Texte]" custT="1"/>
      <dgm:spPr>
        <a:solidFill>
          <a:srgbClr val="1D446B"/>
        </a:solidFill>
        <a:ln>
          <a:solidFill>
            <a:srgbClr val="1D446B"/>
          </a:solidFill>
        </a:ln>
      </dgm:spPr>
      <dgm:t>
        <a:bodyPr/>
        <a:lstStyle/>
        <a:p>
          <a:r>
            <a:rPr lang="fr-CA" sz="4000" b="0" i="0" dirty="0"/>
            <a:t>Rigueur</a:t>
          </a:r>
          <a:endParaRPr lang="fr-CA" sz="4000" dirty="0"/>
        </a:p>
      </dgm:t>
    </dgm:pt>
    <dgm:pt modelId="{D6800EAC-ECB7-48B0-B8BE-9AF0771B44AA}" type="parTrans" cxnId="{47A2E7B3-193D-4422-BC53-7CC1865C6958}">
      <dgm:prSet/>
      <dgm:spPr/>
      <dgm:t>
        <a:bodyPr/>
        <a:lstStyle/>
        <a:p>
          <a:endParaRPr lang="fr-CA"/>
        </a:p>
      </dgm:t>
    </dgm:pt>
    <dgm:pt modelId="{FAA8806D-098C-41E4-A8A3-EF7B988E0CFD}" type="sibTrans" cxnId="{47A2E7B3-193D-4422-BC53-7CC1865C6958}">
      <dgm:prSet/>
      <dgm:spPr/>
      <dgm:t>
        <a:bodyPr/>
        <a:lstStyle/>
        <a:p>
          <a:endParaRPr lang="fr-CA"/>
        </a:p>
      </dgm:t>
    </dgm:pt>
    <dgm:pt modelId="{9C92B15C-55E8-434B-8115-E37AEE4B8432}">
      <dgm:prSet phldrT="[Texte]" custT="1"/>
      <dgm:spPr>
        <a:solidFill>
          <a:srgbClr val="1D446B"/>
        </a:solidFill>
        <a:ln>
          <a:solidFill>
            <a:srgbClr val="1D446B"/>
          </a:solidFill>
        </a:ln>
      </dgm:spPr>
      <dgm:t>
        <a:bodyPr/>
        <a:lstStyle/>
        <a:p>
          <a:r>
            <a:rPr lang="fr-CA" sz="4000" b="0" i="0"/>
            <a:t>Efficacité</a:t>
          </a:r>
          <a:endParaRPr lang="fr-CA" sz="4000" dirty="0"/>
        </a:p>
      </dgm:t>
    </dgm:pt>
    <dgm:pt modelId="{01F80344-45FB-4B33-947A-A701E5BBBB09}" type="parTrans" cxnId="{C2AA40D1-1C3A-44E2-ABB0-AE46435C3423}">
      <dgm:prSet/>
      <dgm:spPr/>
      <dgm:t>
        <a:bodyPr/>
        <a:lstStyle/>
        <a:p>
          <a:endParaRPr lang="fr-CA"/>
        </a:p>
      </dgm:t>
    </dgm:pt>
    <dgm:pt modelId="{1592CBED-4C38-41A3-A724-FFE8F4B1CBD3}" type="sibTrans" cxnId="{C2AA40D1-1C3A-44E2-ABB0-AE46435C3423}">
      <dgm:prSet/>
      <dgm:spPr/>
      <dgm:t>
        <a:bodyPr/>
        <a:lstStyle/>
        <a:p>
          <a:endParaRPr lang="fr-CA"/>
        </a:p>
      </dgm:t>
    </dgm:pt>
    <dgm:pt modelId="{F4E350B2-7001-4BB3-BBEF-B553572C4B04}" type="pres">
      <dgm:prSet presAssocID="{2714743C-2215-4CD7-9671-A30A65AE2EF5}" presName="diagram" presStyleCnt="0">
        <dgm:presLayoutVars>
          <dgm:dir/>
          <dgm:resizeHandles val="exact"/>
        </dgm:presLayoutVars>
      </dgm:prSet>
      <dgm:spPr/>
    </dgm:pt>
    <dgm:pt modelId="{FDD6A323-7761-4458-809F-49376C2EEA60}" type="pres">
      <dgm:prSet presAssocID="{6F4A893D-0A0C-402A-B28C-4374FE18BA1D}" presName="node" presStyleLbl="node1" presStyleIdx="0" presStyleCnt="5" custScaleX="131775">
        <dgm:presLayoutVars>
          <dgm:bulletEnabled val="1"/>
        </dgm:presLayoutVars>
      </dgm:prSet>
      <dgm:spPr/>
    </dgm:pt>
    <dgm:pt modelId="{4D2467D8-9047-4644-BE29-B810F99956AA}" type="pres">
      <dgm:prSet presAssocID="{48CDF309-05E1-42C0-8E51-D4AA54DA956F}" presName="sibTrans" presStyleCnt="0"/>
      <dgm:spPr/>
    </dgm:pt>
    <dgm:pt modelId="{294B39D6-53D4-4282-AE98-9C72419427D0}" type="pres">
      <dgm:prSet presAssocID="{9CFF6513-3561-4A62-B8E5-81C91500DDBE}" presName="node" presStyleLbl="node1" presStyleIdx="1" presStyleCnt="5" custScaleX="131775">
        <dgm:presLayoutVars>
          <dgm:bulletEnabled val="1"/>
        </dgm:presLayoutVars>
      </dgm:prSet>
      <dgm:spPr/>
    </dgm:pt>
    <dgm:pt modelId="{6D7A4330-91EF-405A-861F-D7D34EC506A8}" type="pres">
      <dgm:prSet presAssocID="{C40A3C26-3C55-43BD-9141-8EAD930E8779}" presName="sibTrans" presStyleCnt="0"/>
      <dgm:spPr/>
    </dgm:pt>
    <dgm:pt modelId="{22411232-3B41-42CD-8DB6-0D653194EC6B}" type="pres">
      <dgm:prSet presAssocID="{37DC380A-50AD-4B47-8D21-FAD6814EC182}" presName="node" presStyleLbl="node1" presStyleIdx="2" presStyleCnt="5" custScaleX="131775">
        <dgm:presLayoutVars>
          <dgm:bulletEnabled val="1"/>
        </dgm:presLayoutVars>
      </dgm:prSet>
      <dgm:spPr/>
    </dgm:pt>
    <dgm:pt modelId="{7FA453E0-481A-455A-B00B-0D021B9B8DBA}" type="pres">
      <dgm:prSet presAssocID="{DC0183C9-76D1-4580-84DB-19F6E68C8606}" presName="sibTrans" presStyleCnt="0"/>
      <dgm:spPr/>
    </dgm:pt>
    <dgm:pt modelId="{8CDFBC5A-E94F-420A-8A9A-F7B9C6F32D20}" type="pres">
      <dgm:prSet presAssocID="{91A300A6-4E60-453D-86B5-3946E6C88D6A}" presName="node" presStyleLbl="node1" presStyleIdx="3" presStyleCnt="5" custScaleX="131775">
        <dgm:presLayoutVars>
          <dgm:bulletEnabled val="1"/>
        </dgm:presLayoutVars>
      </dgm:prSet>
      <dgm:spPr/>
    </dgm:pt>
    <dgm:pt modelId="{AA07DEA9-4672-49F7-9BC5-184B35252E63}" type="pres">
      <dgm:prSet presAssocID="{FAA8806D-098C-41E4-A8A3-EF7B988E0CFD}" presName="sibTrans" presStyleCnt="0"/>
      <dgm:spPr/>
    </dgm:pt>
    <dgm:pt modelId="{BDA7DA2E-D75E-4BC5-B5D4-0BF483BFD597}" type="pres">
      <dgm:prSet presAssocID="{9C92B15C-55E8-434B-8115-E37AEE4B8432}" presName="node" presStyleLbl="node1" presStyleIdx="4" presStyleCnt="5" custScaleX="131775">
        <dgm:presLayoutVars>
          <dgm:bulletEnabled val="1"/>
        </dgm:presLayoutVars>
      </dgm:prSet>
      <dgm:spPr/>
    </dgm:pt>
  </dgm:ptLst>
  <dgm:cxnLst>
    <dgm:cxn modelId="{266D5166-58CC-4B4E-BBB6-8987F834CFE1}" type="presOf" srcId="{37DC380A-50AD-4B47-8D21-FAD6814EC182}" destId="{22411232-3B41-42CD-8DB6-0D653194EC6B}" srcOrd="0" destOrd="0" presId="urn:microsoft.com/office/officeart/2005/8/layout/default"/>
    <dgm:cxn modelId="{83550659-AC70-41B3-9449-75A5CD4B59E8}" type="presOf" srcId="{9CFF6513-3561-4A62-B8E5-81C91500DDBE}" destId="{294B39D6-53D4-4282-AE98-9C72419427D0}" srcOrd="0" destOrd="0" presId="urn:microsoft.com/office/officeart/2005/8/layout/default"/>
    <dgm:cxn modelId="{CF1FD880-A430-4703-B1E0-0E99E5875DEE}" srcId="{2714743C-2215-4CD7-9671-A30A65AE2EF5}" destId="{6F4A893D-0A0C-402A-B28C-4374FE18BA1D}" srcOrd="0" destOrd="0" parTransId="{1FEF1357-3607-4F19-9337-1BD611F90982}" sibTransId="{48CDF309-05E1-42C0-8E51-D4AA54DA956F}"/>
    <dgm:cxn modelId="{47A2E7B3-193D-4422-BC53-7CC1865C6958}" srcId="{2714743C-2215-4CD7-9671-A30A65AE2EF5}" destId="{91A300A6-4E60-453D-86B5-3946E6C88D6A}" srcOrd="3" destOrd="0" parTransId="{D6800EAC-ECB7-48B0-B8BE-9AF0771B44AA}" sibTransId="{FAA8806D-098C-41E4-A8A3-EF7B988E0CFD}"/>
    <dgm:cxn modelId="{FD6552B5-06B5-47A8-B4A2-798C932E969E}" type="presOf" srcId="{6F4A893D-0A0C-402A-B28C-4374FE18BA1D}" destId="{FDD6A323-7761-4458-809F-49376C2EEA60}" srcOrd="0" destOrd="0" presId="urn:microsoft.com/office/officeart/2005/8/layout/default"/>
    <dgm:cxn modelId="{E05320C5-7752-4781-8EF8-A73BBAE84664}" type="presOf" srcId="{9C92B15C-55E8-434B-8115-E37AEE4B8432}" destId="{BDA7DA2E-D75E-4BC5-B5D4-0BF483BFD597}" srcOrd="0" destOrd="0" presId="urn:microsoft.com/office/officeart/2005/8/layout/default"/>
    <dgm:cxn modelId="{06826ACC-19B9-4F53-8FD0-2EEEDD66C635}" type="presOf" srcId="{91A300A6-4E60-453D-86B5-3946E6C88D6A}" destId="{8CDFBC5A-E94F-420A-8A9A-F7B9C6F32D20}" srcOrd="0" destOrd="0" presId="urn:microsoft.com/office/officeart/2005/8/layout/default"/>
    <dgm:cxn modelId="{66FECDCC-E560-468A-8F94-DF2AB5ECAFAA}" srcId="{2714743C-2215-4CD7-9671-A30A65AE2EF5}" destId="{9CFF6513-3561-4A62-B8E5-81C91500DDBE}" srcOrd="1" destOrd="0" parTransId="{AFD18E56-A306-42A3-9498-97114B2E4734}" sibTransId="{C40A3C26-3C55-43BD-9141-8EAD930E8779}"/>
    <dgm:cxn modelId="{03269ACF-9009-4839-8902-609E2A191DF0}" type="presOf" srcId="{2714743C-2215-4CD7-9671-A30A65AE2EF5}" destId="{F4E350B2-7001-4BB3-BBEF-B553572C4B04}" srcOrd="0" destOrd="0" presId="urn:microsoft.com/office/officeart/2005/8/layout/default"/>
    <dgm:cxn modelId="{C2AA40D1-1C3A-44E2-ABB0-AE46435C3423}" srcId="{2714743C-2215-4CD7-9671-A30A65AE2EF5}" destId="{9C92B15C-55E8-434B-8115-E37AEE4B8432}" srcOrd="4" destOrd="0" parTransId="{01F80344-45FB-4B33-947A-A701E5BBBB09}" sibTransId="{1592CBED-4C38-41A3-A724-FFE8F4B1CBD3}"/>
    <dgm:cxn modelId="{B83FA4F2-19C3-49D3-970A-99D5FC6785BA}" srcId="{2714743C-2215-4CD7-9671-A30A65AE2EF5}" destId="{37DC380A-50AD-4B47-8D21-FAD6814EC182}" srcOrd="2" destOrd="0" parTransId="{849979C6-BEF0-4B8F-A795-29C9011915B5}" sibTransId="{DC0183C9-76D1-4580-84DB-19F6E68C8606}"/>
    <dgm:cxn modelId="{97FC9D68-CCD2-4073-8A2C-A26741ABD79B}" type="presParOf" srcId="{F4E350B2-7001-4BB3-BBEF-B553572C4B04}" destId="{FDD6A323-7761-4458-809F-49376C2EEA60}" srcOrd="0" destOrd="0" presId="urn:microsoft.com/office/officeart/2005/8/layout/default"/>
    <dgm:cxn modelId="{0B9B741F-34F9-411B-AB08-BA5E8B47D9A6}" type="presParOf" srcId="{F4E350B2-7001-4BB3-BBEF-B553572C4B04}" destId="{4D2467D8-9047-4644-BE29-B810F99956AA}" srcOrd="1" destOrd="0" presId="urn:microsoft.com/office/officeart/2005/8/layout/default"/>
    <dgm:cxn modelId="{575209E4-493F-4AEB-BA2F-EE9050800EF2}" type="presParOf" srcId="{F4E350B2-7001-4BB3-BBEF-B553572C4B04}" destId="{294B39D6-53D4-4282-AE98-9C72419427D0}" srcOrd="2" destOrd="0" presId="urn:microsoft.com/office/officeart/2005/8/layout/default"/>
    <dgm:cxn modelId="{C7A35E56-163F-437D-B0FF-9456C04E98E1}" type="presParOf" srcId="{F4E350B2-7001-4BB3-BBEF-B553572C4B04}" destId="{6D7A4330-91EF-405A-861F-D7D34EC506A8}" srcOrd="3" destOrd="0" presId="urn:microsoft.com/office/officeart/2005/8/layout/default"/>
    <dgm:cxn modelId="{72829A3A-BD90-49F7-9D65-4DD88227FD64}" type="presParOf" srcId="{F4E350B2-7001-4BB3-BBEF-B553572C4B04}" destId="{22411232-3B41-42CD-8DB6-0D653194EC6B}" srcOrd="4" destOrd="0" presId="urn:microsoft.com/office/officeart/2005/8/layout/default"/>
    <dgm:cxn modelId="{A1581BF3-6B27-4DE3-A656-2A3661A64768}" type="presParOf" srcId="{F4E350B2-7001-4BB3-BBEF-B553572C4B04}" destId="{7FA453E0-481A-455A-B00B-0D021B9B8DBA}" srcOrd="5" destOrd="0" presId="urn:microsoft.com/office/officeart/2005/8/layout/default"/>
    <dgm:cxn modelId="{EEC58AF4-B81B-4887-8C00-4D330C429A89}" type="presParOf" srcId="{F4E350B2-7001-4BB3-BBEF-B553572C4B04}" destId="{8CDFBC5A-E94F-420A-8A9A-F7B9C6F32D20}" srcOrd="6" destOrd="0" presId="urn:microsoft.com/office/officeart/2005/8/layout/default"/>
    <dgm:cxn modelId="{C8A6DE20-0CF6-462B-8CF6-88C745147EB5}" type="presParOf" srcId="{F4E350B2-7001-4BB3-BBEF-B553572C4B04}" destId="{AA07DEA9-4672-49F7-9BC5-184B35252E63}" srcOrd="7" destOrd="0" presId="urn:microsoft.com/office/officeart/2005/8/layout/default"/>
    <dgm:cxn modelId="{84CD2181-49F9-41FD-83C8-6727723A076A}" type="presParOf" srcId="{F4E350B2-7001-4BB3-BBEF-B553572C4B04}" destId="{BDA7DA2E-D75E-4BC5-B5D4-0BF483BFD597}" srcOrd="8" destOrd="0" presId="urn:microsoft.com/office/officeart/2005/8/layout/defaul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A5054-1942-4F9A-8089-9D7B614A98AE}">
      <dsp:nvSpPr>
        <dsp:cNvPr id="0" name=""/>
        <dsp:cNvSpPr/>
      </dsp:nvSpPr>
      <dsp:spPr>
        <a:xfrm>
          <a:off x="90339" y="370141"/>
          <a:ext cx="939417" cy="939417"/>
        </a:xfrm>
        <a:prstGeom prst="ellipse">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sp>
    <dsp:sp modelId="{E854C0B0-2C92-4307-8478-FA24B4A4B16F}">
      <dsp:nvSpPr>
        <dsp:cNvPr id="0" name=""/>
        <dsp:cNvSpPr/>
      </dsp:nvSpPr>
      <dsp:spPr>
        <a:xfrm>
          <a:off x="264654" y="558272"/>
          <a:ext cx="544862" cy="54486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hemeClr val="accent3"/>
        </a:lnRef>
        <a:fillRef idx="1">
          <a:schemeClr val="lt1"/>
        </a:fillRef>
        <a:effectRef idx="0">
          <a:schemeClr val="accent3"/>
        </a:effectRef>
        <a:fontRef idx="minor">
          <a:schemeClr val="dk1"/>
        </a:fontRef>
      </dsp:style>
    </dsp:sp>
    <dsp:sp modelId="{EF26055F-A2CF-426A-8256-408B97967B9B}">
      <dsp:nvSpPr>
        <dsp:cNvPr id="0" name=""/>
        <dsp:cNvSpPr/>
      </dsp:nvSpPr>
      <dsp:spPr>
        <a:xfrm>
          <a:off x="1094264" y="370141"/>
          <a:ext cx="2214342" cy="939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fr-CA" sz="2300" kern="1200" noProof="0">
              <a:solidFill>
                <a:sysClr val="windowText" lastClr="000000"/>
              </a:solidFill>
            </a:rPr>
            <a:t>Analyse sommaire de l’environnement</a:t>
          </a:r>
          <a:endParaRPr lang="fr-CA" sz="2300" kern="1200" noProof="0" dirty="0">
            <a:solidFill>
              <a:sysClr val="windowText" lastClr="000000"/>
            </a:solidFill>
          </a:endParaRPr>
        </a:p>
      </dsp:txBody>
      <dsp:txXfrm>
        <a:off x="1094264" y="370141"/>
        <a:ext cx="2214342" cy="939417"/>
      </dsp:txXfrm>
    </dsp:sp>
    <dsp:sp modelId="{91D8EC5C-531C-479D-8A26-0637B69E86E0}">
      <dsp:nvSpPr>
        <dsp:cNvPr id="0" name=""/>
        <dsp:cNvSpPr/>
      </dsp:nvSpPr>
      <dsp:spPr>
        <a:xfrm>
          <a:off x="4011491" y="327839"/>
          <a:ext cx="939417" cy="939417"/>
        </a:xfrm>
        <a:prstGeom prst="ellipse">
          <a:avLst/>
        </a:prstGeom>
        <a:solidFill>
          <a:schemeClr val="bg1">
            <a:lumMod val="85000"/>
          </a:schemeClr>
        </a:solidFill>
        <a:ln>
          <a:solidFill>
            <a:schemeClr val="bg1">
              <a:lumMod val="85000"/>
            </a:schemeClr>
          </a:solidFill>
        </a:ln>
        <a:effectLst/>
      </dsp:spPr>
      <dsp:style>
        <a:lnRef idx="0">
          <a:scrgbClr r="0" g="0" b="0"/>
        </a:lnRef>
        <a:fillRef idx="1">
          <a:scrgbClr r="0" g="0" b="0"/>
        </a:fillRef>
        <a:effectRef idx="0">
          <a:scrgbClr r="0" g="0" b="0"/>
        </a:effectRef>
        <a:fontRef idx="minor"/>
      </dsp:style>
    </dsp:sp>
    <dsp:sp modelId="{D28E77D6-AD02-4075-9CEA-5BD60B4220FB}">
      <dsp:nvSpPr>
        <dsp:cNvPr id="0" name=""/>
        <dsp:cNvSpPr/>
      </dsp:nvSpPr>
      <dsp:spPr>
        <a:xfrm>
          <a:off x="4149106" y="498841"/>
          <a:ext cx="664143" cy="59738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E1DB289-9E39-47A0-B390-8F2C9488E872}">
      <dsp:nvSpPr>
        <dsp:cNvPr id="0" name=""/>
        <dsp:cNvSpPr/>
      </dsp:nvSpPr>
      <dsp:spPr>
        <a:xfrm>
          <a:off x="4992512" y="327839"/>
          <a:ext cx="2533650" cy="939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fr-CA" sz="2300" kern="1200" noProof="0">
              <a:solidFill>
                <a:sysClr val="windowText" lastClr="000000"/>
              </a:solidFill>
            </a:rPr>
            <a:t>Vision stratégique 2030</a:t>
          </a:r>
          <a:endParaRPr lang="fr-CA" sz="2300" kern="1200" noProof="0" dirty="0">
            <a:solidFill>
              <a:sysClr val="windowText" lastClr="000000"/>
            </a:solidFill>
          </a:endParaRPr>
        </a:p>
      </dsp:txBody>
      <dsp:txXfrm>
        <a:off x="4992512" y="327839"/>
        <a:ext cx="2533650" cy="939417"/>
      </dsp:txXfrm>
    </dsp:sp>
    <dsp:sp modelId="{8284059C-B66B-44E0-AF4F-0E7898253B9A}">
      <dsp:nvSpPr>
        <dsp:cNvPr id="0" name=""/>
        <dsp:cNvSpPr/>
      </dsp:nvSpPr>
      <dsp:spPr>
        <a:xfrm>
          <a:off x="8279523" y="320042"/>
          <a:ext cx="939417" cy="939417"/>
        </a:xfrm>
        <a:prstGeom prst="ellipse">
          <a:avLst/>
        </a:prstGeom>
        <a:solidFill>
          <a:schemeClr val="bg1">
            <a:lumMod val="85000"/>
          </a:schemeClr>
        </a:solidFill>
        <a:ln>
          <a:solidFill>
            <a:schemeClr val="bg1">
              <a:lumMod val="85000"/>
            </a:schemeClr>
          </a:solidFill>
        </a:ln>
        <a:effectLst/>
      </dsp:spPr>
      <dsp:style>
        <a:lnRef idx="0">
          <a:scrgbClr r="0" g="0" b="0"/>
        </a:lnRef>
        <a:fillRef idx="1">
          <a:scrgbClr r="0" g="0" b="0"/>
        </a:fillRef>
        <a:effectRef idx="0">
          <a:scrgbClr r="0" g="0" b="0"/>
        </a:effectRef>
        <a:fontRef idx="minor"/>
      </dsp:style>
    </dsp:sp>
    <dsp:sp modelId="{53066231-8870-4AF5-B16F-ACDB0EB5C99C}">
      <dsp:nvSpPr>
        <dsp:cNvPr id="0" name=""/>
        <dsp:cNvSpPr/>
      </dsp:nvSpPr>
      <dsp:spPr>
        <a:xfrm>
          <a:off x="8491202" y="530354"/>
          <a:ext cx="544862" cy="5448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E337AA-FFC9-4022-8C2F-FE9E85D358EC}">
      <dsp:nvSpPr>
        <dsp:cNvPr id="0" name=""/>
        <dsp:cNvSpPr/>
      </dsp:nvSpPr>
      <dsp:spPr>
        <a:xfrm>
          <a:off x="9336329" y="283461"/>
          <a:ext cx="2214342" cy="939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fr-CA" sz="2300" kern="1200" noProof="0">
              <a:solidFill>
                <a:sysClr val="windowText" lastClr="000000"/>
              </a:solidFill>
            </a:rPr>
            <a:t>Ambitions 2030</a:t>
          </a:r>
          <a:endParaRPr lang="fr-CA" sz="2300" kern="1200" noProof="0" dirty="0">
            <a:solidFill>
              <a:sysClr val="windowText" lastClr="000000"/>
            </a:solidFill>
          </a:endParaRPr>
        </a:p>
      </dsp:txBody>
      <dsp:txXfrm>
        <a:off x="9336329" y="283461"/>
        <a:ext cx="2214342" cy="939417"/>
      </dsp:txXfrm>
    </dsp:sp>
    <dsp:sp modelId="{4B342330-A62E-4E12-B43C-D9319A80DE3D}">
      <dsp:nvSpPr>
        <dsp:cNvPr id="0" name=""/>
        <dsp:cNvSpPr/>
      </dsp:nvSpPr>
      <dsp:spPr>
        <a:xfrm>
          <a:off x="90339" y="1990604"/>
          <a:ext cx="939417" cy="939417"/>
        </a:xfrm>
        <a:prstGeom prst="ellipse">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sp>
    <dsp:sp modelId="{EED961DB-6CEE-4991-9FC5-1F5562F3022A}">
      <dsp:nvSpPr>
        <dsp:cNvPr id="0" name=""/>
        <dsp:cNvSpPr/>
      </dsp:nvSpPr>
      <dsp:spPr>
        <a:xfrm>
          <a:off x="273797" y="2196567"/>
          <a:ext cx="544862" cy="5448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542FD7-0428-4B77-BE4F-6807DD9F40A2}">
      <dsp:nvSpPr>
        <dsp:cNvPr id="0" name=""/>
        <dsp:cNvSpPr/>
      </dsp:nvSpPr>
      <dsp:spPr>
        <a:xfrm>
          <a:off x="1169109" y="1964630"/>
          <a:ext cx="3025057" cy="939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fr-CA" sz="2300" kern="1200" noProof="0">
              <a:solidFill>
                <a:sysClr val="windowText" lastClr="000000"/>
              </a:solidFill>
            </a:rPr>
            <a:t>Chantiers stratégiques</a:t>
          </a:r>
          <a:endParaRPr lang="fr-CA" sz="2300" kern="1200" noProof="0" dirty="0">
            <a:solidFill>
              <a:sysClr val="windowText" lastClr="000000"/>
            </a:solidFill>
          </a:endParaRPr>
        </a:p>
      </dsp:txBody>
      <dsp:txXfrm>
        <a:off x="1169109" y="1964630"/>
        <a:ext cx="3025057" cy="939417"/>
      </dsp:txXfrm>
    </dsp:sp>
    <dsp:sp modelId="{0190BAF4-7FEF-4199-B0BF-85F63CD597C7}">
      <dsp:nvSpPr>
        <dsp:cNvPr id="0" name=""/>
        <dsp:cNvSpPr/>
      </dsp:nvSpPr>
      <dsp:spPr>
        <a:xfrm>
          <a:off x="4069489" y="1998655"/>
          <a:ext cx="939417" cy="939417"/>
        </a:xfrm>
        <a:prstGeom prst="ellipse">
          <a:avLst/>
        </a:prstGeom>
        <a:solidFill>
          <a:schemeClr val="bg1">
            <a:lumMod val="85000"/>
          </a:schemeClr>
        </a:solidFill>
        <a:ln>
          <a:solidFill>
            <a:schemeClr val="bg1">
              <a:lumMod val="85000"/>
            </a:schemeClr>
          </a:solidFill>
        </a:ln>
        <a:effectLst/>
      </dsp:spPr>
      <dsp:style>
        <a:lnRef idx="0">
          <a:scrgbClr r="0" g="0" b="0"/>
        </a:lnRef>
        <a:fillRef idx="1">
          <a:scrgbClr r="0" g="0" b="0"/>
        </a:fillRef>
        <a:effectRef idx="0">
          <a:scrgbClr r="0" g="0" b="0"/>
        </a:effectRef>
        <a:fontRef idx="minor"/>
      </dsp:style>
    </dsp:sp>
    <dsp:sp modelId="{915549B9-8E3E-4494-9B4A-74F0C2913396}">
      <dsp:nvSpPr>
        <dsp:cNvPr id="0" name=""/>
        <dsp:cNvSpPr/>
      </dsp:nvSpPr>
      <dsp:spPr>
        <a:xfrm>
          <a:off x="4265719" y="2208031"/>
          <a:ext cx="544862" cy="54486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36D44B-C1F5-410B-BD33-F243A869273F}">
      <dsp:nvSpPr>
        <dsp:cNvPr id="0" name=""/>
        <dsp:cNvSpPr/>
      </dsp:nvSpPr>
      <dsp:spPr>
        <a:xfrm>
          <a:off x="5117235" y="2015433"/>
          <a:ext cx="3173750" cy="939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fr-CA" sz="2300" kern="1200" noProof="0">
              <a:solidFill>
                <a:sysClr val="windowText" lastClr="000000"/>
              </a:solidFill>
            </a:rPr>
            <a:t>Plan stratégique 2025-2030 Sommaire exécutif</a:t>
          </a:r>
          <a:endParaRPr lang="fr-CA" sz="2300" kern="1200" noProof="0" dirty="0">
            <a:solidFill>
              <a:sysClr val="windowText" lastClr="000000"/>
            </a:solidFill>
          </a:endParaRPr>
        </a:p>
      </dsp:txBody>
      <dsp:txXfrm>
        <a:off x="5117235" y="2015433"/>
        <a:ext cx="3173750" cy="939417"/>
      </dsp:txXfrm>
    </dsp:sp>
    <dsp:sp modelId="{A7DFCA2A-2EE6-49A9-BD85-E3FCD871EB74}">
      <dsp:nvSpPr>
        <dsp:cNvPr id="0" name=""/>
        <dsp:cNvSpPr/>
      </dsp:nvSpPr>
      <dsp:spPr>
        <a:xfrm>
          <a:off x="8301697" y="2031935"/>
          <a:ext cx="939417" cy="939417"/>
        </a:xfrm>
        <a:prstGeom prst="ellipse">
          <a:avLst/>
        </a:prstGeom>
        <a:solidFill>
          <a:schemeClr val="bg1">
            <a:lumMod val="85000"/>
          </a:schemeClr>
        </a:solidFill>
        <a:ln>
          <a:solidFill>
            <a:schemeClr val="bg1">
              <a:lumMod val="85000"/>
            </a:schemeClr>
          </a:solidFill>
        </a:ln>
        <a:effectLst/>
      </dsp:spPr>
      <dsp:style>
        <a:lnRef idx="0">
          <a:scrgbClr r="0" g="0" b="0"/>
        </a:lnRef>
        <a:fillRef idx="1">
          <a:scrgbClr r="0" g="0" b="0"/>
        </a:fillRef>
        <a:effectRef idx="0">
          <a:scrgbClr r="0" g="0" b="0"/>
        </a:effectRef>
        <a:fontRef idx="minor"/>
      </dsp:style>
    </dsp:sp>
    <dsp:sp modelId="{E56E7103-2A85-42DE-BDC4-F0D3683F5FD2}">
      <dsp:nvSpPr>
        <dsp:cNvPr id="0" name=""/>
        <dsp:cNvSpPr/>
      </dsp:nvSpPr>
      <dsp:spPr>
        <a:xfrm>
          <a:off x="8473143" y="2225322"/>
          <a:ext cx="544862" cy="544862"/>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CC2017-E0D5-48A5-B4EB-FAE0466A6D21}">
      <dsp:nvSpPr>
        <dsp:cNvPr id="0" name=""/>
        <dsp:cNvSpPr/>
      </dsp:nvSpPr>
      <dsp:spPr>
        <a:xfrm>
          <a:off x="9316671" y="2059366"/>
          <a:ext cx="2214342" cy="939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fr-CA" sz="2300" kern="1200" noProof="0">
              <a:solidFill>
                <a:sysClr val="windowText" lastClr="000000"/>
              </a:solidFill>
            </a:rPr>
            <a:t>Mission organisationnelle</a:t>
          </a:r>
          <a:endParaRPr lang="fr-CA" sz="2300" kern="1200" noProof="0" dirty="0">
            <a:solidFill>
              <a:sysClr val="windowText" lastClr="000000"/>
            </a:solidFill>
          </a:endParaRPr>
        </a:p>
      </dsp:txBody>
      <dsp:txXfrm>
        <a:off x="9316671" y="2059366"/>
        <a:ext cx="2214342" cy="939417"/>
      </dsp:txXfrm>
    </dsp:sp>
    <dsp:sp modelId="{9AA36B9E-9D29-42CA-BEE7-64522F191B12}">
      <dsp:nvSpPr>
        <dsp:cNvPr id="0" name=""/>
        <dsp:cNvSpPr/>
      </dsp:nvSpPr>
      <dsp:spPr>
        <a:xfrm>
          <a:off x="88736" y="3514618"/>
          <a:ext cx="939417" cy="939417"/>
        </a:xfrm>
        <a:prstGeom prst="ellipse">
          <a:avLst/>
        </a:prstGeom>
        <a:solidFill>
          <a:schemeClr val="bg1">
            <a:lumMod val="85000"/>
          </a:schemeClr>
        </a:solidFill>
        <a:ln>
          <a:solidFill>
            <a:schemeClr val="bg1">
              <a:lumMod val="85000"/>
            </a:schemeClr>
          </a:solidFill>
        </a:ln>
        <a:effectLst/>
      </dsp:spPr>
      <dsp:style>
        <a:lnRef idx="0">
          <a:scrgbClr r="0" g="0" b="0"/>
        </a:lnRef>
        <a:fillRef idx="1">
          <a:scrgbClr r="0" g="0" b="0"/>
        </a:fillRef>
        <a:effectRef idx="0">
          <a:scrgbClr r="0" g="0" b="0"/>
        </a:effectRef>
        <a:fontRef idx="minor"/>
      </dsp:style>
    </dsp:sp>
    <dsp:sp modelId="{212BD9CA-A42A-477F-85A7-BC3363CD9531}">
      <dsp:nvSpPr>
        <dsp:cNvPr id="0" name=""/>
        <dsp:cNvSpPr/>
      </dsp:nvSpPr>
      <dsp:spPr>
        <a:xfrm>
          <a:off x="217869" y="3746314"/>
          <a:ext cx="646174" cy="605151"/>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9D5F98-457F-4694-A638-26CC668408DA}">
      <dsp:nvSpPr>
        <dsp:cNvPr id="0" name=""/>
        <dsp:cNvSpPr/>
      </dsp:nvSpPr>
      <dsp:spPr>
        <a:xfrm>
          <a:off x="1088815" y="3487187"/>
          <a:ext cx="3374103" cy="939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fr-CA" sz="2300" kern="1200" noProof="0">
              <a:solidFill>
                <a:sysClr val="windowText" lastClr="000000"/>
              </a:solidFill>
            </a:rPr>
            <a:t>Valeurs organisationnelles</a:t>
          </a:r>
          <a:endParaRPr lang="en-US" sz="2300" kern="1200" dirty="0">
            <a:solidFill>
              <a:sysClr val="windowText" lastClr="000000"/>
            </a:solidFill>
          </a:endParaRPr>
        </a:p>
      </dsp:txBody>
      <dsp:txXfrm>
        <a:off x="1088815" y="3487187"/>
        <a:ext cx="3374103" cy="939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53991-75BA-4432-8FCA-62BFF21EB001}">
      <dsp:nvSpPr>
        <dsp:cNvPr id="0" name=""/>
        <dsp:cNvSpPr/>
      </dsp:nvSpPr>
      <dsp:spPr>
        <a:xfrm>
          <a:off x="384110" y="562"/>
          <a:ext cx="3418126" cy="2050875"/>
        </a:xfrm>
        <a:prstGeom prst="rect">
          <a:avLst/>
        </a:prstGeom>
        <a:solidFill>
          <a:srgbClr val="1D446B"/>
        </a:solidFill>
        <a:ln w="25400" cap="flat" cmpd="sng" algn="ctr">
          <a:solidFill>
            <a:srgbClr val="1D446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fr-CA" sz="2400" kern="1200" dirty="0">
              <a:solidFill>
                <a:schemeClr val="bg1"/>
              </a:solidFill>
            </a:rPr>
            <a:t>Avoir opéré le virage 4 saisons</a:t>
          </a:r>
          <a:endParaRPr lang="fr-CA" sz="2400" b="0" i="0" u="none" kern="1200" dirty="0">
            <a:solidFill>
              <a:schemeClr val="bg1"/>
            </a:solidFill>
            <a:latin typeface="Arial Narrow"/>
            <a:ea typeface="+mn-ea"/>
            <a:cs typeface="+mn-cs"/>
          </a:endParaRPr>
        </a:p>
      </dsp:txBody>
      <dsp:txXfrm>
        <a:off x="384110" y="562"/>
        <a:ext cx="3418126" cy="2050875"/>
      </dsp:txXfrm>
    </dsp:sp>
    <dsp:sp modelId="{BA2EBAF6-45FC-46A7-8667-724AD977DEE8}">
      <dsp:nvSpPr>
        <dsp:cNvPr id="0" name=""/>
        <dsp:cNvSpPr/>
      </dsp:nvSpPr>
      <dsp:spPr>
        <a:xfrm>
          <a:off x="4144049" y="562"/>
          <a:ext cx="3418126" cy="2050875"/>
        </a:xfrm>
        <a:prstGeom prst="rect">
          <a:avLst/>
        </a:prstGeom>
        <a:solidFill>
          <a:srgbClr val="1D446B"/>
        </a:solidFill>
        <a:ln w="25400" cap="flat" cmpd="sng" algn="ctr">
          <a:solidFill>
            <a:srgbClr val="1D446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fr-CA" sz="2400" b="0" i="0" u="none" kern="1200" dirty="0"/>
            <a:t>Avoir renforcé l’impact positif de TBSL sur l’industrie</a:t>
          </a:r>
          <a:r>
            <a:rPr lang="en-US" sz="2400" b="0" i="0" kern="1200" dirty="0"/>
            <a:t>​</a:t>
          </a:r>
          <a:endParaRPr lang="fr-CA" sz="2400" kern="1200" dirty="0"/>
        </a:p>
      </dsp:txBody>
      <dsp:txXfrm>
        <a:off x="4144049" y="562"/>
        <a:ext cx="3418126" cy="2050875"/>
      </dsp:txXfrm>
    </dsp:sp>
    <dsp:sp modelId="{E5DB036C-6C45-4725-BE01-E834AFE53FD9}">
      <dsp:nvSpPr>
        <dsp:cNvPr id="0" name=""/>
        <dsp:cNvSpPr/>
      </dsp:nvSpPr>
      <dsp:spPr>
        <a:xfrm>
          <a:off x="7903988" y="562"/>
          <a:ext cx="3418126" cy="2050875"/>
        </a:xfrm>
        <a:prstGeom prst="rect">
          <a:avLst/>
        </a:prstGeom>
        <a:solidFill>
          <a:srgbClr val="1D446B"/>
        </a:solidFill>
        <a:ln w="25400" cap="flat" cmpd="sng" algn="ctr">
          <a:solidFill>
            <a:srgbClr val="1D446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fr-CA" sz="2400" b="0" i="0" u="none" kern="1200" dirty="0"/>
            <a:t>Avoir créé un mouvement régional fort, fédérateur et durable autour de la vision touristique de TBSL</a:t>
          </a:r>
          <a:r>
            <a:rPr lang="en-US" sz="2400" b="0" i="0" kern="1200" dirty="0"/>
            <a:t>​</a:t>
          </a:r>
          <a:endParaRPr lang="fr-CA" sz="2400" kern="1200" dirty="0"/>
        </a:p>
      </dsp:txBody>
      <dsp:txXfrm>
        <a:off x="7903988" y="562"/>
        <a:ext cx="3418126" cy="2050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8CD09-A8A7-48EE-8E48-2B9267BC23CC}">
      <dsp:nvSpPr>
        <dsp:cNvPr id="0" name=""/>
        <dsp:cNvSpPr/>
      </dsp:nvSpPr>
      <dsp:spPr>
        <a:xfrm>
          <a:off x="12" y="67550"/>
          <a:ext cx="3320629" cy="1992377"/>
        </a:xfrm>
        <a:prstGeom prst="rect">
          <a:avLst/>
        </a:prstGeom>
        <a:solidFill>
          <a:schemeClr val="bg1">
            <a:lumMod val="95000"/>
          </a:schemeClr>
        </a:solidFill>
        <a:ln w="25400" cap="flat" cmpd="sng" algn="ctr">
          <a:solidFill>
            <a:srgbClr val="1D446B"/>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dirty="0">
              <a:solidFill>
                <a:srgbClr val="1D446B"/>
              </a:solidFill>
            </a:rPr>
            <a:t>TOURISME 4 SAISONS</a:t>
          </a:r>
        </a:p>
      </dsp:txBody>
      <dsp:txXfrm>
        <a:off x="12" y="67550"/>
        <a:ext cx="3320629" cy="1992377"/>
      </dsp:txXfrm>
    </dsp:sp>
    <dsp:sp modelId="{689BC0AA-2A03-49AF-9379-063D21FF96BA}">
      <dsp:nvSpPr>
        <dsp:cNvPr id="0" name=""/>
        <dsp:cNvSpPr/>
      </dsp:nvSpPr>
      <dsp:spPr>
        <a:xfrm>
          <a:off x="3644403" y="67550"/>
          <a:ext cx="3320629" cy="1992377"/>
        </a:xfrm>
        <a:prstGeom prst="rect">
          <a:avLst/>
        </a:prstGeom>
        <a:solidFill>
          <a:schemeClr val="bg1">
            <a:lumMod val="95000"/>
          </a:schemeClr>
        </a:solidFill>
        <a:ln w="25400" cap="flat" cmpd="sng" algn="ctr">
          <a:solidFill>
            <a:srgbClr val="1D446B"/>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dirty="0">
              <a:solidFill>
                <a:srgbClr val="1D446B"/>
              </a:solidFill>
              <a:latin typeface="Arial Narrow"/>
              <a:ea typeface="+mn-ea"/>
              <a:cs typeface="+mn-cs"/>
            </a:rPr>
            <a:t>TOURISME D’AFFAIRES</a:t>
          </a:r>
        </a:p>
      </dsp:txBody>
      <dsp:txXfrm>
        <a:off x="3644403" y="67550"/>
        <a:ext cx="3320629" cy="1992377"/>
      </dsp:txXfrm>
    </dsp:sp>
    <dsp:sp modelId="{F24B889E-40BD-49BE-9AD0-B9BE00E76364}">
      <dsp:nvSpPr>
        <dsp:cNvPr id="0" name=""/>
        <dsp:cNvSpPr/>
      </dsp:nvSpPr>
      <dsp:spPr>
        <a:xfrm>
          <a:off x="7277802" y="67443"/>
          <a:ext cx="3320629" cy="1992377"/>
        </a:xfrm>
        <a:prstGeom prst="rect">
          <a:avLst/>
        </a:prstGeom>
        <a:solidFill>
          <a:schemeClr val="bg1">
            <a:lumMod val="95000"/>
          </a:schemeClr>
        </a:solidFill>
        <a:ln w="25400" cap="flat" cmpd="sng" algn="ctr">
          <a:solidFill>
            <a:srgbClr val="1D446B"/>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dirty="0">
              <a:solidFill>
                <a:srgbClr val="1D446B"/>
              </a:solidFill>
              <a:latin typeface="Arial Narrow"/>
              <a:ea typeface="+mn-ea"/>
              <a:cs typeface="+mn-cs"/>
            </a:rPr>
            <a:t>ACCUEIL TOURISTIQUE</a:t>
          </a:r>
        </a:p>
      </dsp:txBody>
      <dsp:txXfrm>
        <a:off x="7277802" y="67443"/>
        <a:ext cx="3320629" cy="1992377"/>
      </dsp:txXfrm>
    </dsp:sp>
    <dsp:sp modelId="{3F9FE7B7-92E9-483E-89A9-7B2FF27396A7}">
      <dsp:nvSpPr>
        <dsp:cNvPr id="0" name=""/>
        <dsp:cNvSpPr/>
      </dsp:nvSpPr>
      <dsp:spPr>
        <a:xfrm>
          <a:off x="1841667" y="2391990"/>
          <a:ext cx="3306416" cy="1992377"/>
        </a:xfrm>
        <a:prstGeom prst="rect">
          <a:avLst/>
        </a:prstGeom>
        <a:solidFill>
          <a:schemeClr val="bg1">
            <a:lumMod val="95000"/>
          </a:schemeClr>
        </a:solidFill>
        <a:ln w="25400" cap="flat" cmpd="sng" algn="ctr">
          <a:solidFill>
            <a:srgbClr val="1D446B"/>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dirty="0">
              <a:solidFill>
                <a:srgbClr val="1D446B"/>
              </a:solidFill>
            </a:rPr>
            <a:t>LEADERSHIP ET INFLUENCE</a:t>
          </a:r>
        </a:p>
      </dsp:txBody>
      <dsp:txXfrm>
        <a:off x="1841667" y="2391990"/>
        <a:ext cx="3306416" cy="1992377"/>
      </dsp:txXfrm>
    </dsp:sp>
    <dsp:sp modelId="{98FDF182-53BB-4B81-9D07-14CEAC060C4B}">
      <dsp:nvSpPr>
        <dsp:cNvPr id="0" name=""/>
        <dsp:cNvSpPr/>
      </dsp:nvSpPr>
      <dsp:spPr>
        <a:xfrm>
          <a:off x="5435251" y="2380972"/>
          <a:ext cx="3306416" cy="1992377"/>
        </a:xfrm>
        <a:prstGeom prst="rect">
          <a:avLst/>
        </a:prstGeom>
        <a:solidFill>
          <a:schemeClr val="bg1">
            <a:lumMod val="95000"/>
          </a:schemeClr>
        </a:solidFill>
        <a:ln w="25400" cap="flat" cmpd="sng" algn="ctr">
          <a:solidFill>
            <a:srgbClr val="1D446B"/>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dirty="0">
              <a:solidFill>
                <a:srgbClr val="1D446B"/>
              </a:solidFill>
            </a:rPr>
            <a:t>ACCOMPAGNEMENT DES MEMBRES</a:t>
          </a:r>
        </a:p>
      </dsp:txBody>
      <dsp:txXfrm>
        <a:off x="5435251" y="2380972"/>
        <a:ext cx="3306416" cy="19923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6A323-7761-4458-809F-49376C2EEA60}">
      <dsp:nvSpPr>
        <dsp:cNvPr id="0" name=""/>
        <dsp:cNvSpPr/>
      </dsp:nvSpPr>
      <dsp:spPr>
        <a:xfrm>
          <a:off x="470712" y="860"/>
          <a:ext cx="3420006" cy="1557202"/>
        </a:xfrm>
        <a:prstGeom prst="rect">
          <a:avLst/>
        </a:prstGeom>
        <a:solidFill>
          <a:srgbClr val="1D446B"/>
        </a:solidFill>
        <a:ln w="25400" cap="flat" cmpd="sng" algn="ctr">
          <a:solidFill>
            <a:srgbClr val="1D446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fr-CA" sz="4000" b="0" i="0" kern="1200" dirty="0"/>
            <a:t>Authenticité</a:t>
          </a:r>
          <a:endParaRPr lang="fr-CA" sz="4000" kern="1200" dirty="0"/>
        </a:p>
      </dsp:txBody>
      <dsp:txXfrm>
        <a:off x="470712" y="860"/>
        <a:ext cx="3420006" cy="1557202"/>
      </dsp:txXfrm>
    </dsp:sp>
    <dsp:sp modelId="{294B39D6-53D4-4282-AE98-9C72419427D0}">
      <dsp:nvSpPr>
        <dsp:cNvPr id="0" name=""/>
        <dsp:cNvSpPr/>
      </dsp:nvSpPr>
      <dsp:spPr>
        <a:xfrm>
          <a:off x="4150252" y="860"/>
          <a:ext cx="3420006" cy="1557202"/>
        </a:xfrm>
        <a:prstGeom prst="rect">
          <a:avLst/>
        </a:prstGeom>
        <a:solidFill>
          <a:srgbClr val="1D446B"/>
        </a:solidFill>
        <a:ln w="25400" cap="flat" cmpd="sng" algn="ctr">
          <a:solidFill>
            <a:srgbClr val="1D446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fr-CA" sz="4000" b="0" i="0" kern="1200" dirty="0"/>
            <a:t>Plaisir</a:t>
          </a:r>
          <a:endParaRPr lang="fr-CA" sz="4000" kern="1200" dirty="0"/>
        </a:p>
      </dsp:txBody>
      <dsp:txXfrm>
        <a:off x="4150252" y="860"/>
        <a:ext cx="3420006" cy="1557202"/>
      </dsp:txXfrm>
    </dsp:sp>
    <dsp:sp modelId="{22411232-3B41-42CD-8DB6-0D653194EC6B}">
      <dsp:nvSpPr>
        <dsp:cNvPr id="0" name=""/>
        <dsp:cNvSpPr/>
      </dsp:nvSpPr>
      <dsp:spPr>
        <a:xfrm>
          <a:off x="7829793" y="860"/>
          <a:ext cx="3420006" cy="1557202"/>
        </a:xfrm>
        <a:prstGeom prst="rect">
          <a:avLst/>
        </a:prstGeom>
        <a:solidFill>
          <a:srgbClr val="1D446B"/>
        </a:solidFill>
        <a:ln w="25400" cap="flat" cmpd="sng" algn="ctr">
          <a:solidFill>
            <a:srgbClr val="1D446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fr-CA" sz="4000" b="0" i="0" kern="1200" dirty="0"/>
            <a:t>Transparence</a:t>
          </a:r>
          <a:endParaRPr lang="fr-CA" sz="4000" kern="1200" dirty="0"/>
        </a:p>
      </dsp:txBody>
      <dsp:txXfrm>
        <a:off x="7829793" y="860"/>
        <a:ext cx="3420006" cy="1557202"/>
      </dsp:txXfrm>
    </dsp:sp>
    <dsp:sp modelId="{8CDFBC5A-E94F-420A-8A9A-F7B9C6F32D20}">
      <dsp:nvSpPr>
        <dsp:cNvPr id="0" name=""/>
        <dsp:cNvSpPr/>
      </dsp:nvSpPr>
      <dsp:spPr>
        <a:xfrm>
          <a:off x="2310482" y="1817596"/>
          <a:ext cx="3420006" cy="1557202"/>
        </a:xfrm>
        <a:prstGeom prst="rect">
          <a:avLst/>
        </a:prstGeom>
        <a:solidFill>
          <a:srgbClr val="1D446B"/>
        </a:solidFill>
        <a:ln w="25400" cap="flat" cmpd="sng" algn="ctr">
          <a:solidFill>
            <a:srgbClr val="1D446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fr-CA" sz="4000" b="0" i="0" kern="1200" dirty="0"/>
            <a:t>Rigueur</a:t>
          </a:r>
          <a:endParaRPr lang="fr-CA" sz="4000" kern="1200" dirty="0"/>
        </a:p>
      </dsp:txBody>
      <dsp:txXfrm>
        <a:off x="2310482" y="1817596"/>
        <a:ext cx="3420006" cy="1557202"/>
      </dsp:txXfrm>
    </dsp:sp>
    <dsp:sp modelId="{BDA7DA2E-D75E-4BC5-B5D4-0BF483BFD597}">
      <dsp:nvSpPr>
        <dsp:cNvPr id="0" name=""/>
        <dsp:cNvSpPr/>
      </dsp:nvSpPr>
      <dsp:spPr>
        <a:xfrm>
          <a:off x="5990022" y="1817596"/>
          <a:ext cx="3420006" cy="1557202"/>
        </a:xfrm>
        <a:prstGeom prst="rect">
          <a:avLst/>
        </a:prstGeom>
        <a:solidFill>
          <a:srgbClr val="1D446B"/>
        </a:solidFill>
        <a:ln w="25400" cap="flat" cmpd="sng" algn="ctr">
          <a:solidFill>
            <a:srgbClr val="1D446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fr-CA" sz="4000" b="0" i="0" kern="1200"/>
            <a:t>Efficacité</a:t>
          </a:r>
          <a:endParaRPr lang="fr-CA" sz="4000" kern="1200" dirty="0"/>
        </a:p>
      </dsp:txBody>
      <dsp:txXfrm>
        <a:off x="5990022" y="1817596"/>
        <a:ext cx="3420006" cy="155720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5" y="2"/>
            <a:ext cx="3035723" cy="464663"/>
          </a:xfrm>
          <a:prstGeom prst="rect">
            <a:avLst/>
          </a:prstGeom>
          <a:noFill/>
          <a:ln w="9525">
            <a:noFill/>
            <a:miter lim="800000"/>
            <a:headEnd/>
            <a:tailEnd/>
          </a:ln>
          <a:effectLst/>
        </p:spPr>
        <p:txBody>
          <a:bodyPr vert="horz" wrap="square" lIns="91672" tIns="45835" rIns="91672" bIns="45835" numCol="1" anchor="t" anchorCtr="0" compatLnSpc="1">
            <a:prstTxWarp prst="textNoShape">
              <a:avLst/>
            </a:prstTxWarp>
          </a:bodyPr>
          <a:lstStyle>
            <a:lvl1pPr>
              <a:defRPr sz="1200">
                <a:latin typeface="Arial" pitchFamily="34" charset="0"/>
              </a:defRPr>
            </a:lvl1pPr>
          </a:lstStyle>
          <a:p>
            <a:pPr>
              <a:defRPr/>
            </a:pPr>
            <a:endParaRPr lang="fr-FR"/>
          </a:p>
        </p:txBody>
      </p:sp>
      <p:sp>
        <p:nvSpPr>
          <p:cNvPr id="9219" name="Rectangle 3"/>
          <p:cNvSpPr>
            <a:spLocks noGrp="1" noChangeArrowheads="1"/>
          </p:cNvSpPr>
          <p:nvPr>
            <p:ph type="dt" sz="quarter" idx="1"/>
          </p:nvPr>
        </p:nvSpPr>
        <p:spPr bwMode="auto">
          <a:xfrm>
            <a:off x="3966747" y="2"/>
            <a:ext cx="3035723" cy="464663"/>
          </a:xfrm>
          <a:prstGeom prst="rect">
            <a:avLst/>
          </a:prstGeom>
          <a:noFill/>
          <a:ln w="9525">
            <a:noFill/>
            <a:miter lim="800000"/>
            <a:headEnd/>
            <a:tailEnd/>
          </a:ln>
          <a:effectLst/>
        </p:spPr>
        <p:txBody>
          <a:bodyPr vert="horz" wrap="square" lIns="91672" tIns="45835" rIns="91672" bIns="45835" numCol="1" anchor="t" anchorCtr="0" compatLnSpc="1">
            <a:prstTxWarp prst="textNoShape">
              <a:avLst/>
            </a:prstTxWarp>
          </a:bodyPr>
          <a:lstStyle>
            <a:lvl1pPr algn="r">
              <a:defRPr sz="1200">
                <a:latin typeface="Arial" pitchFamily="34" charset="0"/>
              </a:defRPr>
            </a:lvl1pPr>
          </a:lstStyle>
          <a:p>
            <a:pPr>
              <a:defRPr/>
            </a:pPr>
            <a:endParaRPr lang="fr-FR"/>
          </a:p>
        </p:txBody>
      </p:sp>
      <p:sp>
        <p:nvSpPr>
          <p:cNvPr id="9220" name="Rectangle 4"/>
          <p:cNvSpPr>
            <a:spLocks noGrp="1" noChangeArrowheads="1"/>
          </p:cNvSpPr>
          <p:nvPr>
            <p:ph type="ftr" sz="quarter" idx="2"/>
          </p:nvPr>
        </p:nvSpPr>
        <p:spPr bwMode="auto">
          <a:xfrm>
            <a:off x="5" y="8823794"/>
            <a:ext cx="3035723" cy="464663"/>
          </a:xfrm>
          <a:prstGeom prst="rect">
            <a:avLst/>
          </a:prstGeom>
          <a:noFill/>
          <a:ln w="9525">
            <a:noFill/>
            <a:miter lim="800000"/>
            <a:headEnd/>
            <a:tailEnd/>
          </a:ln>
          <a:effectLst/>
        </p:spPr>
        <p:txBody>
          <a:bodyPr vert="horz" wrap="square" lIns="91672" tIns="45835" rIns="91672" bIns="45835" numCol="1" anchor="b" anchorCtr="0" compatLnSpc="1">
            <a:prstTxWarp prst="textNoShape">
              <a:avLst/>
            </a:prstTxWarp>
          </a:bodyPr>
          <a:lstStyle>
            <a:lvl1pPr>
              <a:defRPr sz="1200">
                <a:latin typeface="Arial" pitchFamily="34" charset="0"/>
              </a:defRPr>
            </a:lvl1pPr>
          </a:lstStyle>
          <a:p>
            <a:pPr>
              <a:defRPr/>
            </a:pPr>
            <a:endParaRPr lang="fr-FR"/>
          </a:p>
        </p:txBody>
      </p:sp>
      <p:sp>
        <p:nvSpPr>
          <p:cNvPr id="9221" name="Rectangle 5"/>
          <p:cNvSpPr>
            <a:spLocks noGrp="1" noChangeArrowheads="1"/>
          </p:cNvSpPr>
          <p:nvPr>
            <p:ph type="sldNum" sz="quarter" idx="3"/>
          </p:nvPr>
        </p:nvSpPr>
        <p:spPr bwMode="auto">
          <a:xfrm>
            <a:off x="3966747" y="8823794"/>
            <a:ext cx="3035723" cy="464663"/>
          </a:xfrm>
          <a:prstGeom prst="rect">
            <a:avLst/>
          </a:prstGeom>
          <a:noFill/>
          <a:ln w="9525">
            <a:noFill/>
            <a:miter lim="800000"/>
            <a:headEnd/>
            <a:tailEnd/>
          </a:ln>
          <a:effectLst/>
        </p:spPr>
        <p:txBody>
          <a:bodyPr vert="horz" wrap="square" lIns="91672" tIns="45835" rIns="91672" bIns="45835" numCol="1" anchor="b" anchorCtr="0" compatLnSpc="1">
            <a:prstTxWarp prst="textNoShape">
              <a:avLst/>
            </a:prstTxWarp>
          </a:bodyPr>
          <a:lstStyle>
            <a:lvl1pPr algn="r">
              <a:defRPr sz="1200">
                <a:latin typeface="Arial" pitchFamily="34" charset="0"/>
              </a:defRPr>
            </a:lvl1pPr>
          </a:lstStyle>
          <a:p>
            <a:pPr>
              <a:defRPr/>
            </a:pPr>
            <a:fld id="{A901FB49-BC2F-4663-8392-C305ECEA631A}" type="slidenum">
              <a:rPr lang="fr-FR"/>
              <a:pPr>
                <a:defRPr/>
              </a:pPr>
              <a:t>‹n°›</a:t>
            </a:fld>
            <a:endParaRPr lang="fr-FR"/>
          </a:p>
        </p:txBody>
      </p:sp>
    </p:spTree>
    <p:extLst>
      <p:ext uri="{BB962C8B-B14F-4D97-AF65-F5344CB8AC3E}">
        <p14:creationId xmlns:p14="http://schemas.microsoft.com/office/powerpoint/2010/main" val="15299365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5" y="2"/>
            <a:ext cx="3035723" cy="464663"/>
          </a:xfrm>
          <a:prstGeom prst="rect">
            <a:avLst/>
          </a:prstGeom>
          <a:noFill/>
          <a:ln w="9525">
            <a:noFill/>
            <a:miter lim="800000"/>
            <a:headEnd/>
            <a:tailEnd/>
          </a:ln>
          <a:effectLst/>
        </p:spPr>
        <p:txBody>
          <a:bodyPr vert="horz" wrap="square" lIns="91672" tIns="45835" rIns="91672" bIns="45835" numCol="1" anchor="t" anchorCtr="0" compatLnSpc="1">
            <a:prstTxWarp prst="textNoShape">
              <a:avLst/>
            </a:prstTxWarp>
          </a:bodyPr>
          <a:lstStyle>
            <a:lvl1pPr>
              <a:defRPr sz="1200">
                <a:latin typeface="Arial" pitchFamily="34" charset="0"/>
              </a:defRPr>
            </a:lvl1pPr>
          </a:lstStyle>
          <a:p>
            <a:pPr>
              <a:defRPr/>
            </a:pPr>
            <a:endParaRPr lang="fr-FR"/>
          </a:p>
        </p:txBody>
      </p:sp>
      <p:sp>
        <p:nvSpPr>
          <p:cNvPr id="5123" name="Rectangle 3"/>
          <p:cNvSpPr>
            <a:spLocks noGrp="1" noChangeArrowheads="1"/>
          </p:cNvSpPr>
          <p:nvPr>
            <p:ph type="dt" idx="1"/>
          </p:nvPr>
        </p:nvSpPr>
        <p:spPr bwMode="auto">
          <a:xfrm>
            <a:off x="3966747" y="2"/>
            <a:ext cx="3035723" cy="464663"/>
          </a:xfrm>
          <a:prstGeom prst="rect">
            <a:avLst/>
          </a:prstGeom>
          <a:noFill/>
          <a:ln w="9525">
            <a:noFill/>
            <a:miter lim="800000"/>
            <a:headEnd/>
            <a:tailEnd/>
          </a:ln>
          <a:effectLst/>
        </p:spPr>
        <p:txBody>
          <a:bodyPr vert="horz" wrap="square" lIns="91672" tIns="45835" rIns="91672" bIns="45835" numCol="1" anchor="t" anchorCtr="0" compatLnSpc="1">
            <a:prstTxWarp prst="textNoShape">
              <a:avLst/>
            </a:prstTxWarp>
          </a:bodyPr>
          <a:lstStyle>
            <a:lvl1pPr algn="r">
              <a:defRPr sz="1200">
                <a:latin typeface="Arial" pitchFamily="34" charset="0"/>
              </a:defRPr>
            </a:lvl1pPr>
          </a:lstStyle>
          <a:p>
            <a:pPr>
              <a:defRPr/>
            </a:pPr>
            <a:endParaRPr lang="fr-FR"/>
          </a:p>
        </p:txBody>
      </p:sp>
      <p:sp>
        <p:nvSpPr>
          <p:cNvPr id="19460" name="Rectangle 4"/>
          <p:cNvSpPr>
            <a:spLocks noGrp="1" noRot="1" noChangeAspect="1" noChangeArrowheads="1" noTextEdit="1"/>
          </p:cNvSpPr>
          <p:nvPr>
            <p:ph type="sldImg" idx="2"/>
          </p:nvPr>
        </p:nvSpPr>
        <p:spPr bwMode="auto">
          <a:xfrm>
            <a:off x="404813" y="695325"/>
            <a:ext cx="6194425" cy="348456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1042" y="4413495"/>
            <a:ext cx="5601971" cy="4180362"/>
          </a:xfrm>
          <a:prstGeom prst="rect">
            <a:avLst/>
          </a:prstGeom>
          <a:noFill/>
          <a:ln w="9525">
            <a:noFill/>
            <a:miter lim="800000"/>
            <a:headEnd/>
            <a:tailEnd/>
          </a:ln>
          <a:effectLst/>
        </p:spPr>
        <p:txBody>
          <a:bodyPr vert="horz" wrap="square" lIns="91672" tIns="45835" rIns="91672" bIns="45835" numCol="1" anchor="t" anchorCtr="0" compatLnSpc="1">
            <a:prstTxWarp prst="textNoShape">
              <a:avLst/>
            </a:prstTxWarp>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5126" name="Rectangle 6"/>
          <p:cNvSpPr>
            <a:spLocks noGrp="1" noChangeArrowheads="1"/>
          </p:cNvSpPr>
          <p:nvPr>
            <p:ph type="ftr" sz="quarter" idx="4"/>
          </p:nvPr>
        </p:nvSpPr>
        <p:spPr bwMode="auto">
          <a:xfrm>
            <a:off x="5" y="8823794"/>
            <a:ext cx="3035723" cy="464663"/>
          </a:xfrm>
          <a:prstGeom prst="rect">
            <a:avLst/>
          </a:prstGeom>
          <a:noFill/>
          <a:ln w="9525">
            <a:noFill/>
            <a:miter lim="800000"/>
            <a:headEnd/>
            <a:tailEnd/>
          </a:ln>
          <a:effectLst/>
        </p:spPr>
        <p:txBody>
          <a:bodyPr vert="horz" wrap="square" lIns="91672" tIns="45835" rIns="91672" bIns="45835" numCol="1" anchor="b" anchorCtr="0" compatLnSpc="1">
            <a:prstTxWarp prst="textNoShape">
              <a:avLst/>
            </a:prstTxWarp>
          </a:bodyPr>
          <a:lstStyle>
            <a:lvl1pPr>
              <a:defRPr sz="1200">
                <a:latin typeface="Arial" pitchFamily="34" charset="0"/>
              </a:defRPr>
            </a:lvl1pPr>
          </a:lstStyle>
          <a:p>
            <a:pPr>
              <a:defRPr/>
            </a:pPr>
            <a:endParaRPr lang="fr-FR"/>
          </a:p>
        </p:txBody>
      </p:sp>
      <p:sp>
        <p:nvSpPr>
          <p:cNvPr id="5127" name="Rectangle 7"/>
          <p:cNvSpPr>
            <a:spLocks noGrp="1" noChangeArrowheads="1"/>
          </p:cNvSpPr>
          <p:nvPr>
            <p:ph type="sldNum" sz="quarter" idx="5"/>
          </p:nvPr>
        </p:nvSpPr>
        <p:spPr bwMode="auto">
          <a:xfrm>
            <a:off x="3966747" y="8823794"/>
            <a:ext cx="3035723" cy="464663"/>
          </a:xfrm>
          <a:prstGeom prst="rect">
            <a:avLst/>
          </a:prstGeom>
          <a:noFill/>
          <a:ln w="9525">
            <a:noFill/>
            <a:miter lim="800000"/>
            <a:headEnd/>
            <a:tailEnd/>
          </a:ln>
          <a:effectLst/>
        </p:spPr>
        <p:txBody>
          <a:bodyPr vert="horz" wrap="square" lIns="91672" tIns="45835" rIns="91672" bIns="45835" numCol="1" anchor="b" anchorCtr="0" compatLnSpc="1">
            <a:prstTxWarp prst="textNoShape">
              <a:avLst/>
            </a:prstTxWarp>
          </a:bodyPr>
          <a:lstStyle>
            <a:lvl1pPr algn="r">
              <a:defRPr sz="1200">
                <a:latin typeface="Arial" pitchFamily="34" charset="0"/>
              </a:defRPr>
            </a:lvl1pPr>
          </a:lstStyle>
          <a:p>
            <a:pPr>
              <a:defRPr/>
            </a:pPr>
            <a:fld id="{491F4DAB-2723-4559-9BC6-CBC18B8529E3}" type="slidenum">
              <a:rPr lang="fr-FR"/>
              <a:pPr>
                <a:defRPr/>
              </a:pPr>
              <a:t>‹n°›</a:t>
            </a:fld>
            <a:endParaRPr lang="fr-FR"/>
          </a:p>
        </p:txBody>
      </p:sp>
    </p:spTree>
    <p:extLst>
      <p:ext uri="{BB962C8B-B14F-4D97-AF65-F5344CB8AC3E}">
        <p14:creationId xmlns:p14="http://schemas.microsoft.com/office/powerpoint/2010/main" val="1201392949"/>
      </p:ext>
    </p:extLst>
  </p:cSld>
  <p:clrMap bg1="lt1" tx1="dk1" bg2="lt2" tx2="dk2" accent1="accent1" accent2="accent2" accent3="accent3" accent4="accent4" accent5="accent5" accent6="accent6" hlink="hlink" folHlink="folHlink"/>
  <p:hf hdr="0" ftr="0" dt="0"/>
  <p:notesStyle>
    <a:lvl1pPr algn="l" rtl="0" eaLnBrk="0" fontAlgn="base" hangingPunct="0">
      <a:spcBef>
        <a:spcPts val="0"/>
      </a:spcBef>
      <a:spcAft>
        <a:spcPts val="600"/>
      </a:spcAft>
      <a:defRPr sz="1200" kern="1200">
        <a:solidFill>
          <a:schemeClr val="tx1"/>
        </a:solidFill>
        <a:latin typeface="Arial" pitchFamily="34" charset="0"/>
        <a:ea typeface="+mn-ea"/>
        <a:cs typeface="+mn-cs"/>
      </a:defRPr>
    </a:lvl1pPr>
    <a:lvl2pPr marL="171450" indent="-171450" algn="l" rtl="0" eaLnBrk="0" fontAlgn="base" hangingPunct="0">
      <a:spcBef>
        <a:spcPts val="0"/>
      </a:spcBef>
      <a:spcAft>
        <a:spcPts val="600"/>
      </a:spcAft>
      <a:buFont typeface="Arial" panose="020B0604020202020204" pitchFamily="34" charset="0"/>
      <a:buChar char="•"/>
      <a:defRPr sz="1200" kern="1200">
        <a:solidFill>
          <a:schemeClr val="tx1"/>
        </a:solidFill>
        <a:latin typeface="Arial" pitchFamily="34" charset="0"/>
        <a:ea typeface="+mn-ea"/>
        <a:cs typeface="+mn-cs"/>
      </a:defRPr>
    </a:lvl2pPr>
    <a:lvl3pPr marL="355600" indent="-171450" algn="l" rtl="0" eaLnBrk="0" fontAlgn="base" hangingPunct="0">
      <a:spcBef>
        <a:spcPts val="0"/>
      </a:spcBef>
      <a:spcAft>
        <a:spcPts val="600"/>
      </a:spcAft>
      <a:buFont typeface="Courier New" panose="02070309020205020404" pitchFamily="49" charset="0"/>
      <a:buChar char="o"/>
      <a:defRPr sz="1200" kern="1200">
        <a:solidFill>
          <a:schemeClr val="tx1"/>
        </a:solidFill>
        <a:latin typeface="Arial" pitchFamily="34" charset="0"/>
        <a:ea typeface="+mn-ea"/>
        <a:cs typeface="+mn-cs"/>
      </a:defRPr>
    </a:lvl3pPr>
    <a:lvl4pPr marL="534988" indent="-171450" algn="l" rtl="0" eaLnBrk="0" fontAlgn="base" hangingPunct="0">
      <a:spcBef>
        <a:spcPts val="0"/>
      </a:spcBef>
      <a:spcAft>
        <a:spcPts val="600"/>
      </a:spcAft>
      <a:buFont typeface="Wingdings" panose="05000000000000000000" pitchFamily="2" charset="2"/>
      <a:buChar char="§"/>
      <a:defRPr sz="1200" kern="1200">
        <a:solidFill>
          <a:schemeClr val="tx1"/>
        </a:solidFill>
        <a:latin typeface="Arial" pitchFamily="34" charset="0"/>
        <a:ea typeface="+mn-ea"/>
        <a:cs typeface="+mn-cs"/>
      </a:defRPr>
    </a:lvl4pPr>
    <a:lvl5pPr marL="1828800" algn="l" rtl="0" eaLnBrk="0" fontAlgn="base" hangingPunct="0">
      <a:spcBef>
        <a:spcPts val="0"/>
      </a:spcBef>
      <a:spcAft>
        <a:spcPts val="60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491F4DAB-2723-4559-9BC6-CBC18B8529E3}" type="slidenum">
              <a:rPr lang="fr-FR" smtClean="0"/>
              <a:pPr>
                <a:defRPr/>
              </a:pPr>
              <a:t>1</a:t>
            </a:fld>
            <a:endParaRPr lang="fr-FR" dirty="0"/>
          </a:p>
        </p:txBody>
      </p:sp>
    </p:spTree>
    <p:extLst>
      <p:ext uri="{BB962C8B-B14F-4D97-AF65-F5344CB8AC3E}">
        <p14:creationId xmlns:p14="http://schemas.microsoft.com/office/powerpoint/2010/main" val="3690551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545CA-9F45-C51E-1A00-1A1F2ABD0C3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1996894-C0CA-7512-13FB-811C03494E5F}"/>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706F8C28-E6F8-7FAC-A86C-0B982CEB1C04}"/>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37E3A48F-E43E-3E04-FDDB-101A471F5262}"/>
              </a:ext>
            </a:extLst>
          </p:cNvPr>
          <p:cNvSpPr>
            <a:spLocks noGrp="1"/>
          </p:cNvSpPr>
          <p:nvPr>
            <p:ph type="sldNum" sz="quarter" idx="10"/>
          </p:nvPr>
        </p:nvSpPr>
        <p:spPr/>
        <p:txBody>
          <a:bodyPr/>
          <a:lstStyle/>
          <a:p>
            <a:pPr>
              <a:defRPr/>
            </a:pPr>
            <a:fld id="{491F4DAB-2723-4559-9BC6-CBC18B8529E3}" type="slidenum">
              <a:rPr lang="fr-FR" smtClean="0"/>
              <a:pPr>
                <a:defRPr/>
              </a:pPr>
              <a:t>17</a:t>
            </a:fld>
            <a:endParaRPr lang="fr-FR"/>
          </a:p>
        </p:txBody>
      </p:sp>
    </p:spTree>
    <p:extLst>
      <p:ext uri="{BB962C8B-B14F-4D97-AF65-F5344CB8AC3E}">
        <p14:creationId xmlns:p14="http://schemas.microsoft.com/office/powerpoint/2010/main" val="1645460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7F935-9571-9BD1-FBCE-5FA2565F1B0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65C647C-770E-1845-457D-B443B4943270}"/>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F4DA75CA-9DA6-4580-0F5E-FAC214C86385}"/>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9C4BC122-9011-CBF2-C850-F7DE6F0EA344}"/>
              </a:ext>
            </a:extLst>
          </p:cNvPr>
          <p:cNvSpPr>
            <a:spLocks noGrp="1"/>
          </p:cNvSpPr>
          <p:nvPr>
            <p:ph type="sldNum" sz="quarter" idx="10"/>
          </p:nvPr>
        </p:nvSpPr>
        <p:spPr/>
        <p:txBody>
          <a:bodyPr/>
          <a:lstStyle/>
          <a:p>
            <a:pPr>
              <a:defRPr/>
            </a:pPr>
            <a:fld id="{491F4DAB-2723-4559-9BC6-CBC18B8529E3}" type="slidenum">
              <a:rPr lang="fr-FR" smtClean="0"/>
              <a:pPr>
                <a:defRPr/>
              </a:pPr>
              <a:t>18</a:t>
            </a:fld>
            <a:endParaRPr lang="fr-FR"/>
          </a:p>
        </p:txBody>
      </p:sp>
    </p:spTree>
    <p:extLst>
      <p:ext uri="{BB962C8B-B14F-4D97-AF65-F5344CB8AC3E}">
        <p14:creationId xmlns:p14="http://schemas.microsoft.com/office/powerpoint/2010/main" val="742739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897E9-A2C8-C64A-E533-D66B6DCFC94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0B54B9E-8D45-52C5-8719-B372E1CCFCAE}"/>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E67FD20D-0042-EA92-4F90-0F968575247E}"/>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BB7ABECB-32A4-7B12-647D-DEDE14301332}"/>
              </a:ext>
            </a:extLst>
          </p:cNvPr>
          <p:cNvSpPr>
            <a:spLocks noGrp="1"/>
          </p:cNvSpPr>
          <p:nvPr>
            <p:ph type="sldNum" sz="quarter" idx="10"/>
          </p:nvPr>
        </p:nvSpPr>
        <p:spPr/>
        <p:txBody>
          <a:bodyPr/>
          <a:lstStyle/>
          <a:p>
            <a:pPr>
              <a:defRPr/>
            </a:pPr>
            <a:fld id="{491F4DAB-2723-4559-9BC6-CBC18B8529E3}" type="slidenum">
              <a:rPr lang="fr-FR" smtClean="0"/>
              <a:pPr>
                <a:defRPr/>
              </a:pPr>
              <a:t>19</a:t>
            </a:fld>
            <a:endParaRPr lang="fr-FR"/>
          </a:p>
        </p:txBody>
      </p:sp>
    </p:spTree>
    <p:extLst>
      <p:ext uri="{BB962C8B-B14F-4D97-AF65-F5344CB8AC3E}">
        <p14:creationId xmlns:p14="http://schemas.microsoft.com/office/powerpoint/2010/main" val="2017291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57BAF-64F9-77A6-2085-317F8EA6C80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9D95604-5234-88AF-CFFB-3A4D6FABD232}"/>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A9732400-5AD1-26FA-C146-9D2D6BB84E21}"/>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636BA400-27FF-D689-CAFC-530C854C078E}"/>
              </a:ext>
            </a:extLst>
          </p:cNvPr>
          <p:cNvSpPr>
            <a:spLocks noGrp="1"/>
          </p:cNvSpPr>
          <p:nvPr>
            <p:ph type="sldNum" sz="quarter" idx="10"/>
          </p:nvPr>
        </p:nvSpPr>
        <p:spPr/>
        <p:txBody>
          <a:bodyPr/>
          <a:lstStyle/>
          <a:p>
            <a:pPr>
              <a:defRPr/>
            </a:pPr>
            <a:fld id="{491F4DAB-2723-4559-9BC6-CBC18B8529E3}" type="slidenum">
              <a:rPr lang="fr-FR" smtClean="0"/>
              <a:pPr>
                <a:defRPr/>
              </a:pPr>
              <a:t>20</a:t>
            </a:fld>
            <a:endParaRPr lang="fr-FR" dirty="0"/>
          </a:p>
        </p:txBody>
      </p:sp>
    </p:spTree>
    <p:extLst>
      <p:ext uri="{BB962C8B-B14F-4D97-AF65-F5344CB8AC3E}">
        <p14:creationId xmlns:p14="http://schemas.microsoft.com/office/powerpoint/2010/main" val="1377435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491F4DAB-2723-4559-9BC6-CBC18B8529E3}" type="slidenum">
              <a:rPr lang="fr-FR" smtClean="0"/>
              <a:pPr>
                <a:defRPr/>
              </a:pPr>
              <a:t>2</a:t>
            </a:fld>
            <a:endParaRPr lang="fr-FR" dirty="0"/>
          </a:p>
        </p:txBody>
      </p:sp>
    </p:spTree>
    <p:extLst>
      <p:ext uri="{BB962C8B-B14F-4D97-AF65-F5344CB8AC3E}">
        <p14:creationId xmlns:p14="http://schemas.microsoft.com/office/powerpoint/2010/main" val="3539025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491F4DAB-2723-4559-9BC6-CBC18B8529E3}" type="slidenum">
              <a:rPr lang="fr-FR" smtClean="0"/>
              <a:pPr>
                <a:defRPr/>
              </a:pPr>
              <a:t>3</a:t>
            </a:fld>
            <a:endParaRPr lang="fr-FR" dirty="0"/>
          </a:p>
        </p:txBody>
      </p:sp>
    </p:spTree>
    <p:extLst>
      <p:ext uri="{BB962C8B-B14F-4D97-AF65-F5344CB8AC3E}">
        <p14:creationId xmlns:p14="http://schemas.microsoft.com/office/powerpoint/2010/main" val="2757543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491F4DAB-2723-4559-9BC6-CBC18B8529E3}" type="slidenum">
              <a:rPr lang="fr-FR" smtClean="0"/>
              <a:pPr>
                <a:defRPr/>
              </a:pPr>
              <a:t>6</a:t>
            </a:fld>
            <a:endParaRPr lang="fr-FR" dirty="0"/>
          </a:p>
        </p:txBody>
      </p:sp>
    </p:spTree>
    <p:extLst>
      <p:ext uri="{BB962C8B-B14F-4D97-AF65-F5344CB8AC3E}">
        <p14:creationId xmlns:p14="http://schemas.microsoft.com/office/powerpoint/2010/main" val="674609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99252-4E1C-12E8-8CB2-62E50583A3D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1223F75-E792-24A0-D45C-E7A8FBB6E935}"/>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88AD8062-F82F-680E-5163-5951A29A4F46}"/>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7D23838D-4B8E-5E94-3BB4-7778861EC7C5}"/>
              </a:ext>
            </a:extLst>
          </p:cNvPr>
          <p:cNvSpPr>
            <a:spLocks noGrp="1"/>
          </p:cNvSpPr>
          <p:nvPr>
            <p:ph type="sldNum" sz="quarter" idx="10"/>
          </p:nvPr>
        </p:nvSpPr>
        <p:spPr/>
        <p:txBody>
          <a:bodyPr/>
          <a:lstStyle/>
          <a:p>
            <a:pPr>
              <a:defRPr/>
            </a:pPr>
            <a:fld id="{491F4DAB-2723-4559-9BC6-CBC18B8529E3}" type="slidenum">
              <a:rPr lang="fr-FR" smtClean="0"/>
              <a:pPr>
                <a:defRPr/>
              </a:pPr>
              <a:t>9</a:t>
            </a:fld>
            <a:endParaRPr lang="fr-FR" dirty="0"/>
          </a:p>
        </p:txBody>
      </p:sp>
    </p:spTree>
    <p:extLst>
      <p:ext uri="{BB962C8B-B14F-4D97-AF65-F5344CB8AC3E}">
        <p14:creationId xmlns:p14="http://schemas.microsoft.com/office/powerpoint/2010/main" val="3442894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pPr>
              <a:defRPr/>
            </a:pPr>
            <a:fld id="{491F4DAB-2723-4559-9BC6-CBC18B8529E3}" type="slidenum">
              <a:rPr lang="fr-FR" smtClean="0"/>
              <a:pPr>
                <a:defRPr/>
              </a:pPr>
              <a:t>11</a:t>
            </a:fld>
            <a:endParaRPr lang="fr-FR"/>
          </a:p>
        </p:txBody>
      </p:sp>
    </p:spTree>
    <p:extLst>
      <p:ext uri="{BB962C8B-B14F-4D97-AF65-F5344CB8AC3E}">
        <p14:creationId xmlns:p14="http://schemas.microsoft.com/office/powerpoint/2010/main" val="1027112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98D40-4C5D-B985-4A87-8538EB94117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8907E83-DF0E-9CCD-12E9-BB91CACC75C4}"/>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07CFED59-D4CB-AE1C-C3F6-9644C105BF62}"/>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584E5894-C915-D9A4-E76B-F67AC1FFEFA8}"/>
              </a:ext>
            </a:extLst>
          </p:cNvPr>
          <p:cNvSpPr>
            <a:spLocks noGrp="1"/>
          </p:cNvSpPr>
          <p:nvPr>
            <p:ph type="sldNum" sz="quarter" idx="10"/>
          </p:nvPr>
        </p:nvSpPr>
        <p:spPr/>
        <p:txBody>
          <a:bodyPr/>
          <a:lstStyle/>
          <a:p>
            <a:pPr>
              <a:defRPr/>
            </a:pPr>
            <a:fld id="{491F4DAB-2723-4559-9BC6-CBC18B8529E3}" type="slidenum">
              <a:rPr lang="fr-FR" smtClean="0"/>
              <a:pPr>
                <a:defRPr/>
              </a:pPr>
              <a:t>12</a:t>
            </a:fld>
            <a:endParaRPr lang="fr-FR" dirty="0"/>
          </a:p>
        </p:txBody>
      </p:sp>
    </p:spTree>
    <p:extLst>
      <p:ext uri="{BB962C8B-B14F-4D97-AF65-F5344CB8AC3E}">
        <p14:creationId xmlns:p14="http://schemas.microsoft.com/office/powerpoint/2010/main" val="3057737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pPr>
              <a:defRPr/>
            </a:pPr>
            <a:fld id="{491F4DAB-2723-4559-9BC6-CBC18B8529E3}" type="slidenum">
              <a:rPr lang="fr-FR" smtClean="0"/>
              <a:pPr>
                <a:defRPr/>
              </a:pPr>
              <a:t>15</a:t>
            </a:fld>
            <a:endParaRPr lang="fr-FR"/>
          </a:p>
        </p:txBody>
      </p:sp>
    </p:spTree>
    <p:extLst>
      <p:ext uri="{BB962C8B-B14F-4D97-AF65-F5344CB8AC3E}">
        <p14:creationId xmlns:p14="http://schemas.microsoft.com/office/powerpoint/2010/main" val="358059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54937-EEDC-C35C-3FCC-1875C61782D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D976811-154D-46B2-3BE2-9D74CCDE15E4}"/>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2C216AD4-CF7A-BC03-EEEC-D0EC56D7675F}"/>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5077AF0A-D5AA-9133-CEE0-56690CF353F9}"/>
              </a:ext>
            </a:extLst>
          </p:cNvPr>
          <p:cNvSpPr>
            <a:spLocks noGrp="1"/>
          </p:cNvSpPr>
          <p:nvPr>
            <p:ph type="sldNum" sz="quarter" idx="10"/>
          </p:nvPr>
        </p:nvSpPr>
        <p:spPr/>
        <p:txBody>
          <a:bodyPr/>
          <a:lstStyle/>
          <a:p>
            <a:pPr>
              <a:defRPr/>
            </a:pPr>
            <a:fld id="{491F4DAB-2723-4559-9BC6-CBC18B8529E3}" type="slidenum">
              <a:rPr lang="fr-FR" smtClean="0"/>
              <a:pPr>
                <a:defRPr/>
              </a:pPr>
              <a:t>16</a:t>
            </a:fld>
            <a:endParaRPr lang="fr-FR"/>
          </a:p>
        </p:txBody>
      </p:sp>
    </p:spTree>
    <p:extLst>
      <p:ext uri="{BB962C8B-B14F-4D97-AF65-F5344CB8AC3E}">
        <p14:creationId xmlns:p14="http://schemas.microsoft.com/office/powerpoint/2010/main" val="131912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titr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Espace réservé du texte 10"/>
          <p:cNvSpPr>
            <a:spLocks noGrp="1"/>
          </p:cNvSpPr>
          <p:nvPr>
            <p:ph type="body" sz="quarter" idx="11" hasCustomPrompt="1"/>
          </p:nvPr>
        </p:nvSpPr>
        <p:spPr>
          <a:xfrm>
            <a:off x="300038" y="3852013"/>
            <a:ext cx="10723004" cy="1030230"/>
          </a:xfrm>
        </p:spPr>
        <p:txBody>
          <a:bodyPr anchor="ctr"/>
          <a:lstStyle>
            <a:lvl1pPr marL="0" indent="0" algn="l">
              <a:buNone/>
              <a:defRPr b="1">
                <a:solidFill>
                  <a:srgbClr val="FFFFFF"/>
                </a:solidFill>
              </a:defRPr>
            </a:lvl1pPr>
          </a:lstStyle>
          <a:p>
            <a:pPr lvl="0"/>
            <a:r>
              <a:rPr lang="fr-CA" dirty="0"/>
              <a:t>TITRE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ans sous-titr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300037" y="1409702"/>
            <a:ext cx="11720513" cy="4548972"/>
          </a:xfrm>
          <a:noFill/>
          <a:ln w="9525" algn="ctr">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ts val="0"/>
              </a:spcBef>
              <a:spcAft>
                <a:spcPts val="1800"/>
              </a:spcAft>
              <a:buClr>
                <a:srgbClr val="1A97B6"/>
              </a:buClr>
              <a:defRPr lang="fr-FR" altLang="fr-FR" sz="2200" dirty="0">
                <a:solidFill>
                  <a:srgbClr val="4E443C"/>
                </a:solidFill>
                <a:latin typeface="Arial Narrow" pitchFamily="34" charset="0"/>
                <a:ea typeface="+mn-ea"/>
                <a:cs typeface="+mn-cs"/>
              </a:defRPr>
            </a:lvl1pPr>
            <a:lvl2pPr marL="523875" indent="-342900" algn="l" rtl="0" eaLnBrk="0" fontAlgn="base" hangingPunct="0">
              <a:spcBef>
                <a:spcPts val="0"/>
              </a:spcBef>
              <a:spcAft>
                <a:spcPts val="1800"/>
              </a:spcAft>
              <a:buClr>
                <a:srgbClr val="1A97B6"/>
              </a:buClr>
              <a:buFont typeface="Wingdings" panose="05000000000000000000" pitchFamily="2" charset="2"/>
              <a:buChar char="Ø"/>
              <a:defRPr lang="fr-FR" altLang="fr-FR" sz="2200" dirty="0">
                <a:solidFill>
                  <a:srgbClr val="4E443C"/>
                </a:solidFill>
                <a:latin typeface="Arial Narrow" pitchFamily="34" charset="0"/>
                <a:ea typeface="+mn-ea"/>
                <a:cs typeface="+mn-cs"/>
              </a:defRPr>
            </a:lvl2pPr>
            <a:lvl3pPr algn="l" rtl="0" eaLnBrk="0" fontAlgn="base" hangingPunct="0">
              <a:spcBef>
                <a:spcPts val="0"/>
              </a:spcBef>
              <a:spcAft>
                <a:spcPts val="1800"/>
              </a:spcAft>
              <a:buClr>
                <a:srgbClr val="1A97B6"/>
              </a:buClr>
              <a:defRPr lang="fr-FR" altLang="fr-FR" sz="2200" dirty="0">
                <a:solidFill>
                  <a:srgbClr val="4E443C"/>
                </a:solidFill>
                <a:latin typeface="Arial Narrow" pitchFamily="34" charset="0"/>
                <a:ea typeface="+mn-ea"/>
                <a:cs typeface="+mn-cs"/>
              </a:defRPr>
            </a:lvl3pPr>
          </a:lstStyle>
          <a:p>
            <a:pPr lvl="0"/>
            <a:r>
              <a:rPr lang="fr-FR" dirty="0"/>
              <a:t>Cliquez pour modifier les styles du texte du masque </a:t>
            </a:r>
          </a:p>
          <a:p>
            <a:pPr lvl="1"/>
            <a:r>
              <a:rPr lang="fr-FR" dirty="0"/>
              <a:t>Deuxième niveau</a:t>
            </a:r>
          </a:p>
          <a:p>
            <a:pPr lvl="2">
              <a:spcAft>
                <a:spcPts val="3000"/>
              </a:spcAft>
            </a:pPr>
            <a:r>
              <a:rPr lang="fr-FR" dirty="0"/>
              <a:t>Troisième niveau</a:t>
            </a:r>
          </a:p>
        </p:txBody>
      </p:sp>
      <p:sp>
        <p:nvSpPr>
          <p:cNvPr id="7" name="Titre 5"/>
          <p:cNvSpPr>
            <a:spLocks noGrp="1"/>
          </p:cNvSpPr>
          <p:nvPr>
            <p:ph type="title" hasCustomPrompt="1"/>
          </p:nvPr>
        </p:nvSpPr>
        <p:spPr>
          <a:xfrm>
            <a:off x="300038" y="116650"/>
            <a:ext cx="11720512" cy="467414"/>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fr-CA" dirty="0">
                <a:solidFill>
                  <a:srgbClr val="013567"/>
                </a:solidFill>
              </a:defRPr>
            </a:lvl1pPr>
          </a:lstStyle>
          <a:p>
            <a:pPr lvl="0"/>
            <a:r>
              <a:rPr lang="fr-FR" dirty="0"/>
              <a:t>Titre</a:t>
            </a:r>
            <a:endParaRPr lang="fr-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ans en tête">
    <p:spTree>
      <p:nvGrpSpPr>
        <p:cNvPr id="1" name=""/>
        <p:cNvGrpSpPr/>
        <p:nvPr/>
      </p:nvGrpSpPr>
      <p:grpSpPr>
        <a:xfrm>
          <a:off x="0" y="0"/>
          <a:ext cx="0" cy="0"/>
          <a:chOff x="0" y="0"/>
          <a:chExt cx="0" cy="0"/>
        </a:xfrm>
      </p:grpSpPr>
      <p:sp>
        <p:nvSpPr>
          <p:cNvPr id="4" name="Rectangle 3"/>
          <p:cNvSpPr/>
          <p:nvPr userDrawn="1"/>
        </p:nvSpPr>
        <p:spPr>
          <a:xfrm>
            <a:off x="0" y="0"/>
            <a:ext cx="12191999" cy="6100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Espace réservé du contenu 2"/>
          <p:cNvSpPr>
            <a:spLocks noGrp="1"/>
          </p:cNvSpPr>
          <p:nvPr>
            <p:ph idx="1"/>
          </p:nvPr>
        </p:nvSpPr>
        <p:spPr>
          <a:xfrm>
            <a:off x="300037" y="1409702"/>
            <a:ext cx="11720513" cy="4548972"/>
          </a:xfrm>
          <a:noFill/>
          <a:ln w="9525" algn="ctr">
            <a:noFill/>
            <a:miter lim="800000"/>
            <a:headEnd/>
            <a:tailEnd/>
          </a:ln>
        </p:spPr>
        <p:txBody>
          <a:bodyPr vert="horz" wrap="square" lIns="91440" tIns="45720" rIns="91440" bIns="45720" numCol="1" anchor="t" anchorCtr="0" compatLnSpc="1">
            <a:prstTxWarp prst="textNoShape">
              <a:avLst/>
            </a:prstTxWarp>
            <a:noAutofit/>
          </a:bodyPr>
          <a:lstStyle>
            <a:lvl1pPr>
              <a:spcAft>
                <a:spcPts val="1800"/>
              </a:spcAft>
              <a:buClr>
                <a:srgbClr val="C00000"/>
              </a:buClr>
              <a:defRPr lang="fr-FR" dirty="0" smtClean="0"/>
            </a:lvl1pPr>
            <a:lvl2pPr>
              <a:spcAft>
                <a:spcPts val="1800"/>
              </a:spcAft>
              <a:buClr>
                <a:srgbClr val="C00000"/>
              </a:buClr>
              <a:defRPr lang="fr-FR" dirty="0" smtClean="0"/>
            </a:lvl2pPr>
            <a:lvl3pPr>
              <a:spcAft>
                <a:spcPts val="1800"/>
              </a:spcAft>
              <a:buClr>
                <a:srgbClr val="C00000"/>
              </a:buClr>
              <a:defRPr lang="fr-FR" dirty="0" smtClean="0"/>
            </a:lvl3pPr>
          </a:lstStyle>
          <a:p>
            <a:pPr lvl="0"/>
            <a:r>
              <a:rPr lang="fr-FR" dirty="0"/>
              <a:t>Cliquez pour modifier les styles du texte du masque</a:t>
            </a:r>
          </a:p>
          <a:p>
            <a:pPr lvl="1">
              <a:spcAft>
                <a:spcPts val="1200"/>
              </a:spcAft>
            </a:pPr>
            <a:r>
              <a:rPr lang="fr-FR" dirty="0"/>
              <a:t>Deuxième niveau</a:t>
            </a:r>
          </a:p>
          <a:p>
            <a:pPr lvl="2">
              <a:spcAft>
                <a:spcPts val="3000"/>
              </a:spcAft>
            </a:pPr>
            <a:r>
              <a:rPr lang="fr-FR" dirty="0"/>
              <a:t>Troisième niveau</a:t>
            </a:r>
          </a:p>
        </p:txBody>
      </p:sp>
      <p:sp>
        <p:nvSpPr>
          <p:cNvPr id="6" name="Titre 5"/>
          <p:cNvSpPr>
            <a:spLocks noGrp="1"/>
          </p:cNvSpPr>
          <p:nvPr>
            <p:ph type="title" hasCustomPrompt="1"/>
          </p:nvPr>
        </p:nvSpPr>
        <p:spPr>
          <a:xfrm>
            <a:off x="300037" y="165514"/>
            <a:ext cx="11720513" cy="475200"/>
          </a:xfrm>
          <a:noFill/>
          <a:ln w="9525">
            <a:noFill/>
            <a:miter lim="800000"/>
            <a:headEnd/>
            <a:tailEnd/>
          </a:ln>
        </p:spPr>
        <p:txBody>
          <a:bodyPr vert="horz" wrap="square" lIns="91440" tIns="45720" rIns="91440" bIns="45720" numCol="1" anchor="ctr" anchorCtr="0" compatLnSpc="1">
            <a:prstTxWarp prst="textNoShape">
              <a:avLst/>
            </a:prstTxWarp>
            <a:noAutofit/>
          </a:bodyPr>
          <a:lstStyle>
            <a:lvl1pPr>
              <a:defRPr lang="fr-CA" dirty="0"/>
            </a:lvl1pPr>
          </a:lstStyle>
          <a:p>
            <a:pPr lvl="0"/>
            <a:r>
              <a:rPr lang="fr-FR" dirty="0"/>
              <a:t>Titre</a:t>
            </a:r>
            <a:endParaRPr lang="fr-CA" dirty="0"/>
          </a:p>
        </p:txBody>
      </p:sp>
    </p:spTree>
    <p:extLst>
      <p:ext uri="{BB962C8B-B14F-4D97-AF65-F5344CB8AC3E}">
        <p14:creationId xmlns:p14="http://schemas.microsoft.com/office/powerpoint/2010/main" val="1764021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ec sous-titr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0038" y="1939332"/>
            <a:ext cx="11720512" cy="4031256"/>
          </a:xfrm>
          <a:noFill/>
          <a:ln w="9525" algn="ctr">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ts val="0"/>
              </a:spcBef>
              <a:spcAft>
                <a:spcPts val="1800"/>
              </a:spcAft>
              <a:buClr>
                <a:srgbClr val="C00000"/>
              </a:buClr>
              <a:defRPr lang="fr-FR" altLang="fr-FR" sz="2200" dirty="0">
                <a:solidFill>
                  <a:srgbClr val="4E443C"/>
                </a:solidFill>
                <a:latin typeface="Arial Narrow" pitchFamily="34" charset="0"/>
                <a:ea typeface="+mn-ea"/>
                <a:cs typeface="+mn-cs"/>
              </a:defRPr>
            </a:lvl1pPr>
            <a:lvl2pPr algn="l" rtl="0" eaLnBrk="0" fontAlgn="base" hangingPunct="0">
              <a:spcBef>
                <a:spcPts val="0"/>
              </a:spcBef>
              <a:spcAft>
                <a:spcPts val="1800"/>
              </a:spcAft>
              <a:buClr>
                <a:srgbClr val="C00000"/>
              </a:buClr>
              <a:defRPr lang="fr-FR" altLang="fr-FR" sz="2200" dirty="0">
                <a:solidFill>
                  <a:srgbClr val="4E443C"/>
                </a:solidFill>
                <a:latin typeface="Arial Narrow" pitchFamily="34" charset="0"/>
                <a:ea typeface="+mn-ea"/>
                <a:cs typeface="+mn-cs"/>
              </a:defRPr>
            </a:lvl2pPr>
            <a:lvl3pPr algn="l" rtl="0" eaLnBrk="0" fontAlgn="base" hangingPunct="0">
              <a:spcBef>
                <a:spcPts val="0"/>
              </a:spcBef>
              <a:spcAft>
                <a:spcPts val="1800"/>
              </a:spcAft>
              <a:buClr>
                <a:srgbClr val="C00000"/>
              </a:buClr>
              <a:defRPr lang="fr-FR" altLang="fr-FR" sz="2200" dirty="0">
                <a:solidFill>
                  <a:srgbClr val="4E443C"/>
                </a:solidFill>
                <a:latin typeface="Arial Narrow" pitchFamily="34" charset="0"/>
                <a:ea typeface="+mn-ea"/>
                <a:cs typeface="+mn-cs"/>
              </a:defRPr>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6" name="Titre 5"/>
          <p:cNvSpPr>
            <a:spLocks noGrp="1"/>
          </p:cNvSpPr>
          <p:nvPr>
            <p:ph type="title" hasCustomPrompt="1"/>
          </p:nvPr>
        </p:nvSpPr>
        <p:spPr>
          <a:xfrm>
            <a:off x="300038" y="164275"/>
            <a:ext cx="11720512" cy="467414"/>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fr-CA" dirty="0">
                <a:solidFill>
                  <a:srgbClr val="C00000"/>
                </a:solidFill>
              </a:defRPr>
            </a:lvl1pPr>
          </a:lstStyle>
          <a:p>
            <a:pPr lvl="0"/>
            <a:r>
              <a:rPr lang="fr-FR" dirty="0"/>
              <a:t>Titre</a:t>
            </a:r>
            <a:endParaRPr lang="fr-CA" dirty="0"/>
          </a:p>
        </p:txBody>
      </p:sp>
      <p:sp>
        <p:nvSpPr>
          <p:cNvPr id="8" name="Espace réservé du texte 7"/>
          <p:cNvSpPr>
            <a:spLocks noGrp="1"/>
          </p:cNvSpPr>
          <p:nvPr>
            <p:ph type="body" sz="quarter" idx="10" hasCustomPrompt="1"/>
          </p:nvPr>
        </p:nvSpPr>
        <p:spPr>
          <a:xfrm>
            <a:off x="300039" y="1205724"/>
            <a:ext cx="11720511" cy="400110"/>
          </a:xfrm>
        </p:spPr>
        <p:txBody>
          <a:bodyPr anchor="ctr"/>
          <a:lstStyle>
            <a:lvl1pPr marL="0" indent="0" algn="l" rtl="0" fontAlgn="base">
              <a:spcBef>
                <a:spcPct val="0"/>
              </a:spcBef>
              <a:spcAft>
                <a:spcPct val="0"/>
              </a:spcAft>
              <a:buNone/>
              <a:defRPr lang="fr-FR" sz="2500" b="0" kern="1200" cap="none" baseline="0" dirty="0" smtClean="0">
                <a:solidFill>
                  <a:srgbClr val="C00000"/>
                </a:solidFill>
                <a:latin typeface="Arial Narrow" pitchFamily="34" charset="0"/>
                <a:ea typeface="+mn-ea"/>
                <a:cs typeface="+mn-cs"/>
              </a:defRPr>
            </a:lvl1pPr>
          </a:lstStyle>
          <a:p>
            <a:pPr lvl="0"/>
            <a:r>
              <a:rPr lang="fr-FR" dirty="0"/>
              <a:t>Sous-titre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lonnes sous tit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4" name="Espace réservé du contenu 3"/>
          <p:cNvSpPr>
            <a:spLocks noGrp="1"/>
          </p:cNvSpPr>
          <p:nvPr>
            <p:ph sz="quarter" idx="10"/>
          </p:nvPr>
        </p:nvSpPr>
        <p:spPr>
          <a:xfrm>
            <a:off x="1394911" y="1852612"/>
            <a:ext cx="4404309" cy="4117975"/>
          </a:xfrm>
        </p:spPr>
        <p:txBody>
          <a:bodyPr/>
          <a:lstStyle/>
          <a:p>
            <a:pPr lvl="0"/>
            <a:r>
              <a:rPr lang="fr-FR" dirty="0"/>
              <a:t>Modifiez les styles du texte du masque</a:t>
            </a:r>
          </a:p>
          <a:p>
            <a:pPr lvl="1"/>
            <a:r>
              <a:rPr lang="fr-FR" dirty="0"/>
              <a:t>Deuxième niveau</a:t>
            </a:r>
          </a:p>
          <a:p>
            <a:pPr lvl="2"/>
            <a:r>
              <a:rPr lang="fr-FR" dirty="0"/>
              <a:t>Troisième niveau</a:t>
            </a:r>
          </a:p>
        </p:txBody>
      </p:sp>
      <p:sp>
        <p:nvSpPr>
          <p:cNvPr id="7" name="Espace réservé du contenu 3"/>
          <p:cNvSpPr>
            <a:spLocks noGrp="1"/>
          </p:cNvSpPr>
          <p:nvPr>
            <p:ph sz="quarter" idx="11"/>
          </p:nvPr>
        </p:nvSpPr>
        <p:spPr>
          <a:xfrm>
            <a:off x="6508332" y="1852612"/>
            <a:ext cx="4404309" cy="4117975"/>
          </a:xfrm>
        </p:spPr>
        <p:txBody>
          <a:bodyPr/>
          <a:lstStyle/>
          <a:p>
            <a:pPr lvl="0"/>
            <a:r>
              <a:rPr lang="fr-FR" dirty="0"/>
              <a:t>Modifiez les styles du texte du masque</a:t>
            </a:r>
          </a:p>
          <a:p>
            <a:pPr lvl="1"/>
            <a:r>
              <a:rPr lang="fr-FR" dirty="0"/>
              <a:t>Deuxième niveau</a:t>
            </a:r>
          </a:p>
          <a:p>
            <a:pPr lvl="2"/>
            <a:r>
              <a:rPr lang="fr-FR" dirty="0"/>
              <a:t>Troisième niveau</a:t>
            </a:r>
          </a:p>
        </p:txBody>
      </p:sp>
      <p:sp>
        <p:nvSpPr>
          <p:cNvPr id="5" name="Espace réservé du texte 7"/>
          <p:cNvSpPr>
            <a:spLocks noGrp="1"/>
          </p:cNvSpPr>
          <p:nvPr>
            <p:ph type="body" sz="quarter" idx="12" hasCustomPrompt="1"/>
          </p:nvPr>
        </p:nvSpPr>
        <p:spPr>
          <a:xfrm>
            <a:off x="1394911" y="1350857"/>
            <a:ext cx="4404309" cy="400110"/>
          </a:xfrm>
        </p:spPr>
        <p:txBody>
          <a:bodyPr anchor="ctr"/>
          <a:lstStyle>
            <a:lvl1pPr marL="0" indent="0" algn="l" rtl="0" fontAlgn="base">
              <a:spcBef>
                <a:spcPct val="0"/>
              </a:spcBef>
              <a:spcAft>
                <a:spcPct val="0"/>
              </a:spcAft>
              <a:buNone/>
              <a:defRPr lang="fr-FR" sz="2500" b="0" kern="1200" cap="none" baseline="0" dirty="0" smtClean="0">
                <a:solidFill>
                  <a:srgbClr val="FF4C00"/>
                </a:solidFill>
                <a:latin typeface="Arial Narrow" pitchFamily="34" charset="0"/>
                <a:ea typeface="+mn-ea"/>
                <a:cs typeface="+mn-cs"/>
              </a:defRPr>
            </a:lvl1pPr>
          </a:lstStyle>
          <a:p>
            <a:pPr lvl="0"/>
            <a:r>
              <a:rPr lang="fr-FR" dirty="0"/>
              <a:t>Sous-titre</a:t>
            </a:r>
          </a:p>
        </p:txBody>
      </p:sp>
      <p:sp>
        <p:nvSpPr>
          <p:cNvPr id="6" name="Espace réservé du texte 7"/>
          <p:cNvSpPr>
            <a:spLocks noGrp="1"/>
          </p:cNvSpPr>
          <p:nvPr>
            <p:ph type="body" sz="quarter" idx="13" hasCustomPrompt="1"/>
          </p:nvPr>
        </p:nvSpPr>
        <p:spPr>
          <a:xfrm>
            <a:off x="6508331" y="1350857"/>
            <a:ext cx="4404309" cy="400110"/>
          </a:xfrm>
        </p:spPr>
        <p:txBody>
          <a:bodyPr anchor="ctr"/>
          <a:lstStyle>
            <a:lvl1pPr marL="0" indent="0" algn="l" rtl="0" fontAlgn="base">
              <a:spcBef>
                <a:spcPct val="0"/>
              </a:spcBef>
              <a:spcAft>
                <a:spcPct val="0"/>
              </a:spcAft>
              <a:buNone/>
              <a:defRPr lang="fr-FR" sz="2500" b="0" kern="1200" cap="none" baseline="0" dirty="0" smtClean="0">
                <a:solidFill>
                  <a:srgbClr val="FF4C00"/>
                </a:solidFill>
                <a:latin typeface="Arial Narrow" pitchFamily="34" charset="0"/>
                <a:ea typeface="+mn-ea"/>
                <a:cs typeface="+mn-cs"/>
              </a:defRPr>
            </a:lvl1pPr>
          </a:lstStyle>
          <a:p>
            <a:pPr lvl="0"/>
            <a:r>
              <a:rPr lang="fr-FR" dirty="0"/>
              <a:t>Sous-titre</a:t>
            </a:r>
          </a:p>
        </p:txBody>
      </p:sp>
    </p:spTree>
    <p:extLst>
      <p:ext uri="{BB962C8B-B14F-4D97-AF65-F5344CB8AC3E}">
        <p14:creationId xmlns:p14="http://schemas.microsoft.com/office/powerpoint/2010/main" val="518651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336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blanch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nvPr>
        </p:nvSpPr>
        <p:spPr/>
        <p:txBody>
          <a:bodyPr/>
          <a:lstStyle/>
          <a:p>
            <a:r>
              <a:rPr lang="fr-FR"/>
              <a:t>Modifiez le style du titre</a:t>
            </a:r>
            <a:endParaRPr lang="fr-CA"/>
          </a:p>
        </p:txBody>
      </p:sp>
    </p:spTree>
    <p:extLst>
      <p:ext uri="{BB962C8B-B14F-4D97-AF65-F5344CB8AC3E}">
        <p14:creationId xmlns:p14="http://schemas.microsoft.com/office/powerpoint/2010/main" val="692032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S w Color">
    <p:spTree>
      <p:nvGrpSpPr>
        <p:cNvPr id="1" name=""/>
        <p:cNvGrpSpPr/>
        <p:nvPr/>
      </p:nvGrpSpPr>
      <p:grpSpPr>
        <a:xfrm>
          <a:off x="0" y="0"/>
          <a:ext cx="0" cy="0"/>
          <a:chOff x="0" y="0"/>
          <a:chExt cx="0" cy="0"/>
        </a:xfrm>
      </p:grpSpPr>
      <p:sp>
        <p:nvSpPr>
          <p:cNvPr id="4" name="Subtitle 2"/>
          <p:cNvSpPr txBox="1">
            <a:spLocks/>
          </p:cNvSpPr>
          <p:nvPr userDrawn="1"/>
        </p:nvSpPr>
        <p:spPr>
          <a:xfrm>
            <a:off x="932535" y="739775"/>
            <a:ext cx="10326931" cy="419100"/>
          </a:xfrm>
          <a:prstGeom prst="rect">
            <a:avLst/>
          </a:prstGeom>
        </p:spPr>
        <p:txBody>
          <a:bodyPr lIns="108731" tIns="54366" rIns="108731" bIns="54366">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spcAft>
                <a:spcPts val="0"/>
              </a:spcAft>
              <a:defRPr/>
            </a:pPr>
            <a:endParaRPr lang="en-US" sz="1550" dirty="0"/>
          </a:p>
        </p:txBody>
      </p:sp>
      <p:sp>
        <p:nvSpPr>
          <p:cNvPr id="5" name="Subtitle 2"/>
          <p:cNvSpPr txBox="1">
            <a:spLocks/>
          </p:cNvSpPr>
          <p:nvPr userDrawn="1"/>
        </p:nvSpPr>
        <p:spPr>
          <a:xfrm>
            <a:off x="932535" y="739775"/>
            <a:ext cx="10326931" cy="419100"/>
          </a:xfrm>
          <a:prstGeom prst="rect">
            <a:avLst/>
          </a:prstGeom>
        </p:spPr>
        <p:txBody>
          <a:bodyPr lIns="108731" tIns="54366" rIns="108731" bIns="54366">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spcAft>
                <a:spcPts val="0"/>
              </a:spcAft>
              <a:defRPr/>
            </a:pPr>
            <a:endParaRPr lang="en-US" sz="1550" dirty="0"/>
          </a:p>
        </p:txBody>
      </p:sp>
      <p:sp>
        <p:nvSpPr>
          <p:cNvPr id="11" name="Title 1"/>
          <p:cNvSpPr>
            <a:spLocks noGrp="1"/>
          </p:cNvSpPr>
          <p:nvPr>
            <p:ph type="ctrTitle"/>
          </p:nvPr>
        </p:nvSpPr>
        <p:spPr>
          <a:xfrm>
            <a:off x="914400" y="283886"/>
            <a:ext cx="10363200" cy="566759"/>
          </a:xfrm>
        </p:spPr>
        <p:txBody>
          <a:bodyPr>
            <a:noAutofit/>
          </a:bodyPr>
          <a:lstStyle>
            <a:lvl1pPr>
              <a:defRPr>
                <a:latin typeface="Arial Narrow" panose="020B0606020202030204" pitchFamily="34" charset="0"/>
                <a:cs typeface="Arial" panose="020B0604020202020204" pitchFamily="34" charset="0"/>
              </a:defRPr>
            </a:lvl1pPr>
          </a:lstStyle>
          <a:p>
            <a:endParaRPr lang="en-US" dirty="0"/>
          </a:p>
        </p:txBody>
      </p:sp>
      <p:sp>
        <p:nvSpPr>
          <p:cNvPr id="15" name="Subtitle 2"/>
          <p:cNvSpPr>
            <a:spLocks noGrp="1"/>
          </p:cNvSpPr>
          <p:nvPr>
            <p:ph type="subTitle" idx="1"/>
          </p:nvPr>
        </p:nvSpPr>
        <p:spPr>
          <a:xfrm>
            <a:off x="926339" y="716525"/>
            <a:ext cx="10326625" cy="53794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490" tIns="108745" rIns="217490" bIns="108745" numCol="1" anchor="t" anchorCtr="0" compatLnSpc="1">
            <a:prstTxWarp prst="textNoShape">
              <a:avLst/>
            </a:prstTxWarp>
          </a:bodyPr>
          <a:lstStyle>
            <a:lvl1pPr>
              <a:defRPr lang="en-US" sz="1600" dirty="0">
                <a:latin typeface="Arial Narrow" panose="020B0606020202030204" pitchFamily="34" charset="0"/>
                <a:cs typeface="Arial" panose="020B0604020202020204" pitchFamily="34" charset="0"/>
              </a:defRPr>
            </a:lvl1pPr>
          </a:lstStyle>
          <a:p>
            <a:pPr lvl="0" eaLnBrk="1" hangingPunct="1"/>
            <a:endParaRPr lang="en-US" dirty="0"/>
          </a:p>
        </p:txBody>
      </p:sp>
      <p:sp>
        <p:nvSpPr>
          <p:cNvPr id="6" name="Slide Number Placeholder 5"/>
          <p:cNvSpPr>
            <a:spLocks noGrp="1"/>
          </p:cNvSpPr>
          <p:nvPr>
            <p:ph type="sldNum" sz="quarter" idx="10"/>
          </p:nvPr>
        </p:nvSpPr>
        <p:spPr>
          <a:xfrm>
            <a:off x="11453115" y="201903"/>
            <a:ext cx="412697" cy="338353"/>
          </a:xfrm>
          <a:prstGeom prst="rect">
            <a:avLst/>
          </a:prstGeom>
        </p:spPr>
        <p:txBody>
          <a:bodyPr/>
          <a:lstStyle>
            <a:lvl1pPr>
              <a:defRPr/>
            </a:lvl1pPr>
          </a:lstStyle>
          <a:p>
            <a:fld id="{F7C5FE5C-9530-48EB-ABA8-63A1110BB124}" type="slidenum">
              <a:rPr lang="en-US" altLang="fr-FR"/>
              <a:pPr/>
              <a:t>‹n°›</a:t>
            </a:fld>
            <a:endParaRPr lang="en-US" altLang="fr-FR"/>
          </a:p>
        </p:txBody>
      </p:sp>
      <p:sp>
        <p:nvSpPr>
          <p:cNvPr id="7" name="Rectangle 6"/>
          <p:cNvSpPr/>
          <p:nvPr userDrawn="1"/>
        </p:nvSpPr>
        <p:spPr>
          <a:xfrm>
            <a:off x="5707907" y="1105695"/>
            <a:ext cx="776187" cy="64294"/>
          </a:xfrm>
          <a:prstGeom prst="rect">
            <a:avLst/>
          </a:prstGeom>
          <a:solidFill>
            <a:srgbClr val="D55C19">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lIns="45664" tIns="22833" rIns="45664" bIns="22833" anchor="ctr"/>
          <a:lstStyle/>
          <a:p>
            <a:pPr algn="ctr" defTabSz="543668" eaLnBrk="1" fontAlgn="auto" hangingPunct="1">
              <a:spcBef>
                <a:spcPts val="0"/>
              </a:spcBef>
              <a:spcAft>
                <a:spcPts val="0"/>
              </a:spcAft>
              <a:defRPr/>
            </a:pPr>
            <a:endParaRPr lang="en-US" sz="2150" dirty="0">
              <a:solidFill>
                <a:schemeClr val="accent2"/>
              </a:solidFill>
              <a:latin typeface="Open Sans Light"/>
            </a:endParaRPr>
          </a:p>
        </p:txBody>
      </p:sp>
    </p:spTree>
    <p:extLst>
      <p:ext uri="{BB962C8B-B14F-4D97-AF65-F5344CB8AC3E}">
        <p14:creationId xmlns:p14="http://schemas.microsoft.com/office/powerpoint/2010/main" val="22546157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7A211F-3B8D-C941-AD43-6D3370DCB0C6}"/>
              </a:ext>
            </a:extLst>
          </p:cNvPr>
          <p:cNvSpPr>
            <a:spLocks noGrp="1"/>
          </p:cNvSpPr>
          <p:nvPr>
            <p:ph type="title"/>
          </p:nvPr>
        </p:nvSpPr>
        <p:spPr/>
        <p:txBody>
          <a:bodyPr>
            <a:normAutofit/>
          </a:bodyPr>
          <a:lstStyle>
            <a:lvl1pPr>
              <a:defRPr sz="3600" b="1">
                <a:solidFill>
                  <a:srgbClr val="1A97B6"/>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52B4DD84-4C1D-A843-91A1-B47634C4AE4A}"/>
              </a:ext>
            </a:extLst>
          </p:cNvPr>
          <p:cNvSpPr>
            <a:spLocks noGrp="1"/>
          </p:cNvSpPr>
          <p:nvPr>
            <p:ph idx="1"/>
          </p:nvPr>
        </p:nvSpPr>
        <p:spPr/>
        <p:txBody>
          <a:bodyPr/>
          <a:lstStyle>
            <a:lvl1pPr>
              <a:buClr>
                <a:srgbClr val="C00000"/>
              </a:buClr>
              <a:defRPr/>
            </a:lvl1pPr>
          </a:lstStyle>
          <a:p>
            <a:r>
              <a:rPr lang="fr-FR" dirty="0"/>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3BF99035-5A71-9441-93B6-BAC13C0EC5E0}"/>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a16="http://schemas.microsoft.com/office/drawing/2014/main" id="{97917E04-FEAE-EE43-8E23-2109797FCE80}"/>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65214A24-A99C-604A-88B7-1089DCEEB43D}"/>
              </a:ext>
            </a:extLst>
          </p:cNvPr>
          <p:cNvSpPr>
            <a:spLocks noGrp="1"/>
          </p:cNvSpPr>
          <p:nvPr>
            <p:ph type="sldNum" sz="quarter" idx="12"/>
          </p:nvPr>
        </p:nvSpPr>
        <p:spPr/>
        <p:txBody>
          <a:bodyPr/>
          <a:lstStyle/>
          <a:p>
            <a:fld id="{1BAB2974-E9B7-184A-9DE7-7EA65FC77622}" type="slidenum">
              <a:rPr lang="fr-FR" smtClean="0"/>
              <a:t>‹n°›</a:t>
            </a:fld>
            <a:endParaRPr lang="fr-FR"/>
          </a:p>
        </p:txBody>
      </p:sp>
    </p:spTree>
    <p:extLst>
      <p:ext uri="{BB962C8B-B14F-4D97-AF65-F5344CB8AC3E}">
        <p14:creationId xmlns:p14="http://schemas.microsoft.com/office/powerpoint/2010/main" val="458095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6496050"/>
            <a:ext cx="12192000" cy="361950"/>
          </a:xfrm>
          <a:prstGeom prst="rect">
            <a:avLst/>
          </a:prstGeom>
          <a:solidFill>
            <a:srgbClr val="1D446B"/>
          </a:solidFill>
          <a:ln>
            <a:solidFill>
              <a:srgbClr val="1D4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27" name="Rectangle 8"/>
          <p:cNvSpPr>
            <a:spLocks noGrp="1" noChangeArrowheads="1"/>
          </p:cNvSpPr>
          <p:nvPr>
            <p:ph type="body" idx="1"/>
          </p:nvPr>
        </p:nvSpPr>
        <p:spPr bwMode="auto">
          <a:xfrm>
            <a:off x="300038" y="1420459"/>
            <a:ext cx="11705496" cy="451811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noAutofit/>
          </a:bodyPr>
          <a:lstStyle/>
          <a:p>
            <a:pPr marL="180975" lvl="0" indent="-180975" algn="l" rtl="0" eaLnBrk="0" fontAlgn="base" hangingPunct="0">
              <a:spcBef>
                <a:spcPts val="0"/>
              </a:spcBef>
              <a:spcAft>
                <a:spcPts val="1800"/>
              </a:spcAft>
              <a:buClr>
                <a:srgbClr val="D55C19"/>
              </a:buClr>
              <a:buChar char="•"/>
            </a:pPr>
            <a:r>
              <a:rPr lang="fr-FR" altLang="fr-FR" dirty="0"/>
              <a:t>Cliquez pour modifier les styles du texte du masque</a:t>
            </a:r>
          </a:p>
          <a:p>
            <a:pPr marL="449263" lvl="1" indent="-268288" algn="l" rtl="0" eaLnBrk="0" fontAlgn="base" hangingPunct="0">
              <a:spcBef>
                <a:spcPts val="0"/>
              </a:spcBef>
              <a:spcAft>
                <a:spcPts val="1200"/>
              </a:spcAft>
              <a:buClr>
                <a:srgbClr val="D55C19"/>
              </a:buClr>
              <a:buChar char="–"/>
            </a:pPr>
            <a:r>
              <a:rPr lang="fr-FR" altLang="fr-FR" dirty="0"/>
              <a:t>Deuxième niveau</a:t>
            </a:r>
          </a:p>
          <a:p>
            <a:pPr lvl="2">
              <a:spcAft>
                <a:spcPts val="3000"/>
              </a:spcAft>
            </a:pPr>
            <a:r>
              <a:rPr lang="fr-FR" altLang="fr-FR" dirty="0"/>
              <a:t>Troisième niveau</a:t>
            </a:r>
          </a:p>
        </p:txBody>
      </p:sp>
      <p:sp>
        <p:nvSpPr>
          <p:cNvPr id="1028" name="Rectangle 34"/>
          <p:cNvSpPr>
            <a:spLocks noGrp="1" noChangeArrowheads="1"/>
          </p:cNvSpPr>
          <p:nvPr>
            <p:ph type="title"/>
          </p:nvPr>
        </p:nvSpPr>
        <p:spPr bwMode="auto">
          <a:xfrm>
            <a:off x="300039" y="171847"/>
            <a:ext cx="11705496" cy="475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lvl="0"/>
            <a:r>
              <a:rPr lang="fr-FR" altLang="fr-FR" dirty="0"/>
              <a:t>Titre</a:t>
            </a:r>
          </a:p>
        </p:txBody>
      </p:sp>
      <p:sp>
        <p:nvSpPr>
          <p:cNvPr id="6" name="Text Box 62"/>
          <p:cNvSpPr txBox="1">
            <a:spLocks noChangeArrowheads="1"/>
          </p:cNvSpPr>
          <p:nvPr userDrawn="1"/>
        </p:nvSpPr>
        <p:spPr bwMode="auto">
          <a:xfrm>
            <a:off x="11216511" y="6538482"/>
            <a:ext cx="825867" cy="246221"/>
          </a:xfrm>
          <a:prstGeom prst="rect">
            <a:avLst/>
          </a:prstGeom>
          <a:no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fr-CA" sz="1000" b="1" dirty="0">
                <a:solidFill>
                  <a:schemeClr val="bg1"/>
                </a:solidFill>
                <a:cs typeface="Arial" charset="0"/>
              </a:rPr>
              <a:t>Page | </a:t>
            </a:r>
            <a:fld id="{BC12526C-D470-4819-A269-82A5188B0A36}" type="slidenum">
              <a:rPr lang="fr-CA" sz="1000" b="1" smtClean="0">
                <a:solidFill>
                  <a:schemeClr val="bg1"/>
                </a:solidFill>
                <a:cs typeface="Arial" charset="0"/>
              </a:rPr>
              <a:pPr algn="r">
                <a:defRPr/>
              </a:pPr>
              <a:t>‹n°›</a:t>
            </a:fld>
            <a:endParaRPr lang="fr-FR" sz="1000" b="1" dirty="0">
              <a:solidFill>
                <a:schemeClr val="bg1"/>
              </a:solidFill>
              <a:cs typeface="Arial" charset="0"/>
            </a:endParaRPr>
          </a:p>
        </p:txBody>
      </p:sp>
      <p:sp>
        <p:nvSpPr>
          <p:cNvPr id="3" name="ZoneTexte 2">
            <a:extLst>
              <a:ext uri="{FF2B5EF4-FFF2-40B4-BE49-F238E27FC236}">
                <a16:creationId xmlns:a16="http://schemas.microsoft.com/office/drawing/2014/main" id="{1FF749DF-9EDC-4184-BEAD-ED28B33B4903}"/>
              </a:ext>
            </a:extLst>
          </p:cNvPr>
          <p:cNvSpPr txBox="1"/>
          <p:nvPr userDrawn="1"/>
        </p:nvSpPr>
        <p:spPr>
          <a:xfrm>
            <a:off x="300038" y="6538482"/>
            <a:ext cx="9849678" cy="307777"/>
          </a:xfrm>
          <a:prstGeom prst="rect">
            <a:avLst/>
          </a:prstGeom>
          <a:noFill/>
        </p:spPr>
        <p:txBody>
          <a:bodyPr wrap="square" rtlCol="0">
            <a:spAutoFit/>
          </a:bodyPr>
          <a:lstStyle/>
          <a:p>
            <a:pPr algn="l">
              <a:spcBef>
                <a:spcPts val="600"/>
              </a:spcBef>
            </a:pPr>
            <a:r>
              <a:rPr lang="fr-CA" sz="1400" dirty="0">
                <a:solidFill>
                  <a:schemeClr val="bg1"/>
                </a:solidFill>
                <a:latin typeface="Avenir LT 35 Light" panose="020B0303020000020003" pitchFamily="34" charset="0"/>
              </a:rPr>
              <a:t>Association touristique régionale du Bas-Saint-Laurent – Plan Stratégique 2025-2030</a:t>
            </a:r>
          </a:p>
        </p:txBody>
      </p:sp>
      <p:pic>
        <p:nvPicPr>
          <p:cNvPr id="5" name="Image 4">
            <a:extLst>
              <a:ext uri="{FF2B5EF4-FFF2-40B4-BE49-F238E27FC236}">
                <a16:creationId xmlns:a16="http://schemas.microsoft.com/office/drawing/2014/main" id="{1086F0CD-E0DC-C9D7-5850-F1C0F867F02F}"/>
              </a:ext>
            </a:extLst>
          </p:cNvPr>
          <p:cNvPicPr>
            <a:picLocks noChangeAspect="1"/>
          </p:cNvPicPr>
          <p:nvPr userDrawn="1"/>
        </p:nvPicPr>
        <p:blipFill>
          <a:blip r:embed="rId11"/>
          <a:stretch>
            <a:fillRect/>
          </a:stretch>
        </p:blipFill>
        <p:spPr>
          <a:xfrm>
            <a:off x="9336604" y="197549"/>
            <a:ext cx="2668930" cy="557469"/>
          </a:xfrm>
          <a:prstGeom prst="rect">
            <a:avLst/>
          </a:prstGeom>
        </p:spPr>
      </p:pic>
    </p:spTree>
  </p:cSld>
  <p:clrMap bg1="lt1" tx1="dk1" bg2="lt2" tx2="dk2" accent1="accent1" accent2="accent2" accent3="accent3" accent4="accent4" accent5="accent5" accent6="accent6" hlink="hlink" folHlink="folHlink"/>
  <p:sldLayoutIdLst>
    <p:sldLayoutId id="2147484350" r:id="rId1"/>
    <p:sldLayoutId id="2147484347" r:id="rId2"/>
    <p:sldLayoutId id="2147484371" r:id="rId3"/>
    <p:sldLayoutId id="2147484348" r:id="rId4"/>
    <p:sldLayoutId id="2147484369" r:id="rId5"/>
    <p:sldLayoutId id="2147484364" r:id="rId6"/>
    <p:sldLayoutId id="2147484372" r:id="rId7"/>
    <p:sldLayoutId id="2147484375" r:id="rId8"/>
    <p:sldLayoutId id="2147484380" r:id="rId9"/>
  </p:sldLayoutIdLst>
  <p:txStyles>
    <p:titleStyle>
      <a:lvl1pPr algn="l" rtl="0" eaLnBrk="0" fontAlgn="base" hangingPunct="0">
        <a:spcBef>
          <a:spcPct val="0"/>
        </a:spcBef>
        <a:spcAft>
          <a:spcPct val="0"/>
        </a:spcAft>
        <a:defRPr kumimoji="0" lang="fr-FR" altLang="fr-FR" sz="2400" b="1" i="0" u="none" strike="noStrike" kern="0" cap="none" spc="0" normalizeH="0" baseline="0" noProof="0" dirty="0" smtClean="0">
          <a:ln>
            <a:noFill/>
          </a:ln>
          <a:solidFill>
            <a:srgbClr val="1D446B"/>
          </a:solidFill>
          <a:effectLst/>
          <a:uLnTx/>
          <a:uFillTx/>
          <a:latin typeface="Arial Narrow" pitchFamily="34" charset="0"/>
          <a:ea typeface="+mj-ea"/>
          <a:cs typeface="+mj-cs"/>
        </a:defRPr>
      </a:lvl1pPr>
      <a:lvl2pPr algn="l" rtl="0" eaLnBrk="0" fontAlgn="base" hangingPunct="0">
        <a:spcBef>
          <a:spcPct val="0"/>
        </a:spcBef>
        <a:spcAft>
          <a:spcPct val="0"/>
        </a:spcAft>
        <a:defRPr sz="2400" b="1">
          <a:solidFill>
            <a:schemeClr val="bg1"/>
          </a:solidFill>
          <a:latin typeface="Avenir LT 35 Light" pitchFamily="34" charset="0"/>
        </a:defRPr>
      </a:lvl2pPr>
      <a:lvl3pPr algn="l" rtl="0" eaLnBrk="0" fontAlgn="base" hangingPunct="0">
        <a:spcBef>
          <a:spcPct val="0"/>
        </a:spcBef>
        <a:spcAft>
          <a:spcPct val="0"/>
        </a:spcAft>
        <a:defRPr sz="2400" b="1">
          <a:solidFill>
            <a:schemeClr val="bg1"/>
          </a:solidFill>
          <a:latin typeface="Avenir LT 35 Light" pitchFamily="34" charset="0"/>
        </a:defRPr>
      </a:lvl3pPr>
      <a:lvl4pPr algn="l" rtl="0" eaLnBrk="0" fontAlgn="base" hangingPunct="0">
        <a:spcBef>
          <a:spcPct val="0"/>
        </a:spcBef>
        <a:spcAft>
          <a:spcPct val="0"/>
        </a:spcAft>
        <a:defRPr sz="2400" b="1">
          <a:solidFill>
            <a:schemeClr val="bg1"/>
          </a:solidFill>
          <a:latin typeface="Avenir LT 35 Light" pitchFamily="34" charset="0"/>
        </a:defRPr>
      </a:lvl4pPr>
      <a:lvl5pPr algn="l" rtl="0" eaLnBrk="0" fontAlgn="base" hangingPunct="0">
        <a:spcBef>
          <a:spcPct val="0"/>
        </a:spcBef>
        <a:spcAft>
          <a:spcPct val="0"/>
        </a:spcAft>
        <a:defRPr sz="2400" b="1">
          <a:solidFill>
            <a:schemeClr val="bg1"/>
          </a:solidFill>
          <a:latin typeface="Avenir LT 35 Light" pitchFamily="34" charset="0"/>
        </a:defRPr>
      </a:lvl5pPr>
      <a:lvl6pPr marL="457200" algn="l" rtl="0" fontAlgn="base">
        <a:spcBef>
          <a:spcPct val="0"/>
        </a:spcBef>
        <a:spcAft>
          <a:spcPct val="0"/>
        </a:spcAft>
        <a:defRPr sz="2800" b="1">
          <a:solidFill>
            <a:srgbClr val="82786F"/>
          </a:solidFill>
          <a:latin typeface="Arial" pitchFamily="34" charset="0"/>
        </a:defRPr>
      </a:lvl6pPr>
      <a:lvl7pPr marL="914400" algn="l" rtl="0" fontAlgn="base">
        <a:spcBef>
          <a:spcPct val="0"/>
        </a:spcBef>
        <a:spcAft>
          <a:spcPct val="0"/>
        </a:spcAft>
        <a:defRPr sz="2800" b="1">
          <a:solidFill>
            <a:srgbClr val="82786F"/>
          </a:solidFill>
          <a:latin typeface="Arial" pitchFamily="34" charset="0"/>
        </a:defRPr>
      </a:lvl7pPr>
      <a:lvl8pPr marL="1371600" algn="l" rtl="0" fontAlgn="base">
        <a:spcBef>
          <a:spcPct val="0"/>
        </a:spcBef>
        <a:spcAft>
          <a:spcPct val="0"/>
        </a:spcAft>
        <a:defRPr sz="2800" b="1">
          <a:solidFill>
            <a:srgbClr val="82786F"/>
          </a:solidFill>
          <a:latin typeface="Arial" pitchFamily="34" charset="0"/>
        </a:defRPr>
      </a:lvl8pPr>
      <a:lvl9pPr marL="1828800" algn="l" rtl="0" fontAlgn="base">
        <a:spcBef>
          <a:spcPct val="0"/>
        </a:spcBef>
        <a:spcAft>
          <a:spcPct val="0"/>
        </a:spcAft>
        <a:defRPr sz="2800" b="1">
          <a:solidFill>
            <a:srgbClr val="82786F"/>
          </a:solidFill>
          <a:latin typeface="Arial" pitchFamily="34" charset="0"/>
        </a:defRPr>
      </a:lvl9pPr>
    </p:titleStyle>
    <p:bodyStyle>
      <a:lvl1pPr marL="180975" indent="-180975" algn="l" rtl="0" eaLnBrk="0" fontAlgn="base" hangingPunct="0">
        <a:spcBef>
          <a:spcPts val="0"/>
        </a:spcBef>
        <a:spcAft>
          <a:spcPts val="1800"/>
        </a:spcAft>
        <a:buClr>
          <a:srgbClr val="1A97B6"/>
        </a:buClr>
        <a:buChar char="•"/>
        <a:defRPr lang="fr-FR" altLang="fr-FR" sz="2200" dirty="0">
          <a:solidFill>
            <a:srgbClr val="4E443C"/>
          </a:solidFill>
          <a:latin typeface="Arial Narrow" pitchFamily="34" charset="0"/>
          <a:ea typeface="+mn-ea"/>
          <a:cs typeface="+mn-cs"/>
        </a:defRPr>
      </a:lvl1pPr>
      <a:lvl2pPr marL="523875" indent="-342900" algn="l" rtl="0" eaLnBrk="0" fontAlgn="base" hangingPunct="0">
        <a:spcBef>
          <a:spcPts val="0"/>
        </a:spcBef>
        <a:spcAft>
          <a:spcPts val="1800"/>
        </a:spcAft>
        <a:buClr>
          <a:srgbClr val="0061AE"/>
        </a:buClr>
        <a:buFont typeface="Wingdings" panose="05000000000000000000" pitchFamily="2" charset="2"/>
        <a:buChar char="§"/>
        <a:defRPr lang="fr-FR" altLang="fr-FR" sz="2200" dirty="0">
          <a:solidFill>
            <a:srgbClr val="4E443C"/>
          </a:solidFill>
          <a:latin typeface="Arial Narrow" pitchFamily="34" charset="0"/>
          <a:ea typeface="+mn-ea"/>
          <a:cs typeface="+mn-cs"/>
        </a:defRPr>
      </a:lvl2pPr>
      <a:lvl3pPr marL="715963" indent="-266700" algn="l" rtl="0" eaLnBrk="0" fontAlgn="base" hangingPunct="0">
        <a:spcBef>
          <a:spcPts val="0"/>
        </a:spcBef>
        <a:spcAft>
          <a:spcPts val="1800"/>
        </a:spcAft>
        <a:buClr>
          <a:srgbClr val="1A97B6"/>
        </a:buClr>
        <a:buFont typeface="Wingdings" pitchFamily="2" charset="2"/>
        <a:buChar char="§"/>
        <a:defRPr lang="fr-FR" altLang="fr-FR" sz="2200" dirty="0">
          <a:solidFill>
            <a:srgbClr val="4E443C"/>
          </a:solidFill>
          <a:latin typeface="Arial Narrow" pitchFamily="34" charset="0"/>
          <a:ea typeface="+mn-ea"/>
          <a:cs typeface="+mn-cs"/>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200">
          <a:solidFill>
            <a:schemeClr val="tx1"/>
          </a:solidFill>
          <a:latin typeface="+mn-lt"/>
        </a:defRPr>
      </a:lvl5pPr>
      <a:lvl6pPr marL="2514600" indent="-228600" algn="l" rtl="0" fontAlgn="base">
        <a:spcBef>
          <a:spcPct val="20000"/>
        </a:spcBef>
        <a:spcAft>
          <a:spcPct val="0"/>
        </a:spcAft>
        <a:buChar char="»"/>
        <a:defRPr sz="2200">
          <a:solidFill>
            <a:srgbClr val="82786F"/>
          </a:solidFill>
          <a:latin typeface="+mn-lt"/>
        </a:defRPr>
      </a:lvl6pPr>
      <a:lvl7pPr marL="2971800" indent="-228600" algn="l" rtl="0" fontAlgn="base">
        <a:spcBef>
          <a:spcPct val="20000"/>
        </a:spcBef>
        <a:spcAft>
          <a:spcPct val="0"/>
        </a:spcAft>
        <a:buChar char="»"/>
        <a:defRPr sz="2200">
          <a:solidFill>
            <a:srgbClr val="82786F"/>
          </a:solidFill>
          <a:latin typeface="+mn-lt"/>
        </a:defRPr>
      </a:lvl7pPr>
      <a:lvl8pPr marL="3429000" indent="-228600" algn="l" rtl="0" fontAlgn="base">
        <a:spcBef>
          <a:spcPct val="20000"/>
        </a:spcBef>
        <a:spcAft>
          <a:spcPct val="0"/>
        </a:spcAft>
        <a:buChar char="»"/>
        <a:defRPr sz="2200">
          <a:solidFill>
            <a:srgbClr val="82786F"/>
          </a:solidFill>
          <a:latin typeface="+mn-lt"/>
        </a:defRPr>
      </a:lvl8pPr>
      <a:lvl9pPr marL="3886200" indent="-228600" algn="l" rtl="0" fontAlgn="base">
        <a:spcBef>
          <a:spcPct val="20000"/>
        </a:spcBef>
        <a:spcAft>
          <a:spcPct val="0"/>
        </a:spcAft>
        <a:buChar char="»"/>
        <a:defRPr sz="2200">
          <a:solidFill>
            <a:srgbClr val="82786F"/>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9">
          <p15:clr>
            <a:srgbClr val="F26B43"/>
          </p15:clr>
        </p15:guide>
        <p15:guide id="2" pos="7572">
          <p15:clr>
            <a:srgbClr val="F26B43"/>
          </p15:clr>
        </p15:guide>
        <p15:guide id="3" orient="horz" pos="96">
          <p15:clr>
            <a:srgbClr val="F26B43"/>
          </p15:clr>
        </p15:guide>
        <p15:guide id="4" orient="horz" pos="376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em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9.xml"/></Relationships>
</file>

<file path=ppt/slides/_rels/slide11.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media/image29.svg"/><Relationship Id="rId18" Type="http://schemas.microsoft.com/office/2007/relationships/diagramDrawing" Target="../diagrams/drawing2.xm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8.png"/><Relationship Id="rId17" Type="http://schemas.openxmlformats.org/officeDocument/2006/relationships/diagramColors" Target="../diagrams/colors2.xml"/><Relationship Id="rId2" Type="http://schemas.openxmlformats.org/officeDocument/2006/relationships/tags" Target="../tags/tag111.xml"/><Relationship Id="rId16" Type="http://schemas.openxmlformats.org/officeDocument/2006/relationships/diagramQuickStyle" Target="../diagrams/quickStyle2.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notesSlide" Target="../notesSlides/notesSlide6.xml"/><Relationship Id="rId5" Type="http://schemas.openxmlformats.org/officeDocument/2006/relationships/tags" Target="../tags/tag114.xml"/><Relationship Id="rId15" Type="http://schemas.openxmlformats.org/officeDocument/2006/relationships/diagramLayout" Target="../diagrams/layout2.xml"/><Relationship Id="rId10" Type="http://schemas.openxmlformats.org/officeDocument/2006/relationships/slideLayout" Target="../slideLayouts/slideLayout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13" Type="http://schemas.openxmlformats.org/officeDocument/2006/relationships/tags" Target="../tags/tag131.xml"/><Relationship Id="rId18" Type="http://schemas.openxmlformats.org/officeDocument/2006/relationships/tags" Target="../tags/tag136.xml"/><Relationship Id="rId26" Type="http://schemas.openxmlformats.org/officeDocument/2006/relationships/tags" Target="../tags/tag144.xml"/><Relationship Id="rId3" Type="http://schemas.openxmlformats.org/officeDocument/2006/relationships/tags" Target="../tags/tag121.xml"/><Relationship Id="rId21" Type="http://schemas.openxmlformats.org/officeDocument/2006/relationships/tags" Target="../tags/tag139.xml"/><Relationship Id="rId34" Type="http://schemas.openxmlformats.org/officeDocument/2006/relationships/image" Target="../media/image28.png"/><Relationship Id="rId7" Type="http://schemas.openxmlformats.org/officeDocument/2006/relationships/tags" Target="../tags/tag125.xml"/><Relationship Id="rId12" Type="http://schemas.openxmlformats.org/officeDocument/2006/relationships/tags" Target="../tags/tag130.xml"/><Relationship Id="rId17" Type="http://schemas.openxmlformats.org/officeDocument/2006/relationships/tags" Target="../tags/tag135.xml"/><Relationship Id="rId25" Type="http://schemas.openxmlformats.org/officeDocument/2006/relationships/tags" Target="../tags/tag143.xml"/><Relationship Id="rId33" Type="http://schemas.openxmlformats.org/officeDocument/2006/relationships/notesSlide" Target="../notesSlides/notesSlide7.xml"/><Relationship Id="rId2" Type="http://schemas.openxmlformats.org/officeDocument/2006/relationships/tags" Target="../tags/tag120.xml"/><Relationship Id="rId16" Type="http://schemas.openxmlformats.org/officeDocument/2006/relationships/tags" Target="../tags/tag134.xml"/><Relationship Id="rId20" Type="http://schemas.openxmlformats.org/officeDocument/2006/relationships/tags" Target="../tags/tag138.xml"/><Relationship Id="rId29" Type="http://schemas.openxmlformats.org/officeDocument/2006/relationships/tags" Target="../tags/tag147.xml"/><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tags" Target="../tags/tag129.xml"/><Relationship Id="rId24" Type="http://schemas.openxmlformats.org/officeDocument/2006/relationships/tags" Target="../tags/tag142.xml"/><Relationship Id="rId32" Type="http://schemas.openxmlformats.org/officeDocument/2006/relationships/slideLayout" Target="../slideLayouts/slideLayout7.xml"/><Relationship Id="rId5" Type="http://schemas.openxmlformats.org/officeDocument/2006/relationships/tags" Target="../tags/tag123.xml"/><Relationship Id="rId15" Type="http://schemas.openxmlformats.org/officeDocument/2006/relationships/tags" Target="../tags/tag133.xml"/><Relationship Id="rId23" Type="http://schemas.openxmlformats.org/officeDocument/2006/relationships/tags" Target="../tags/tag141.xml"/><Relationship Id="rId28" Type="http://schemas.openxmlformats.org/officeDocument/2006/relationships/tags" Target="../tags/tag146.xml"/><Relationship Id="rId36" Type="http://schemas.openxmlformats.org/officeDocument/2006/relationships/image" Target="../media/image1.emf"/><Relationship Id="rId10" Type="http://schemas.openxmlformats.org/officeDocument/2006/relationships/tags" Target="../tags/tag128.xml"/><Relationship Id="rId19" Type="http://schemas.openxmlformats.org/officeDocument/2006/relationships/tags" Target="../tags/tag137.xml"/><Relationship Id="rId31" Type="http://schemas.openxmlformats.org/officeDocument/2006/relationships/tags" Target="../tags/tag149.xml"/><Relationship Id="rId4" Type="http://schemas.openxmlformats.org/officeDocument/2006/relationships/tags" Target="../tags/tag122.xml"/><Relationship Id="rId9" Type="http://schemas.openxmlformats.org/officeDocument/2006/relationships/tags" Target="../tags/tag127.xml"/><Relationship Id="rId14" Type="http://schemas.openxmlformats.org/officeDocument/2006/relationships/tags" Target="../tags/tag132.xml"/><Relationship Id="rId22" Type="http://schemas.openxmlformats.org/officeDocument/2006/relationships/tags" Target="../tags/tag140.xml"/><Relationship Id="rId27" Type="http://schemas.openxmlformats.org/officeDocument/2006/relationships/tags" Target="../tags/tag145.xml"/><Relationship Id="rId30" Type="http://schemas.openxmlformats.org/officeDocument/2006/relationships/tags" Target="../tags/tag148.xml"/><Relationship Id="rId35" Type="http://schemas.openxmlformats.org/officeDocument/2006/relationships/image" Target="../media/image29.svg"/><Relationship Id="rId8" Type="http://schemas.openxmlformats.org/officeDocument/2006/relationships/tags" Target="../tags/tag12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0.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tags" Target="../tags/tag153.xml"/><Relationship Id="rId7" Type="http://schemas.openxmlformats.org/officeDocument/2006/relationships/slideLayout" Target="../slideLayouts/slideLayout9.xml"/><Relationship Id="rId12" Type="http://schemas.microsoft.com/office/2007/relationships/diagramDrawing" Target="../diagrams/drawing3.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diagramColors" Target="../diagrams/colors3.xml"/><Relationship Id="rId5" Type="http://schemas.openxmlformats.org/officeDocument/2006/relationships/tags" Target="../tags/tag155.xml"/><Relationship Id="rId10" Type="http://schemas.openxmlformats.org/officeDocument/2006/relationships/diagramQuickStyle" Target="../diagrams/quickStyle3.xml"/><Relationship Id="rId4" Type="http://schemas.openxmlformats.org/officeDocument/2006/relationships/tags" Target="../tags/tag154.xml"/><Relationship Id="rId9"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openxmlformats.org/officeDocument/2006/relationships/tags" Target="../tags/tag164.xml"/><Relationship Id="rId3" Type="http://schemas.openxmlformats.org/officeDocument/2006/relationships/tags" Target="../tags/tag159.xml"/><Relationship Id="rId7" Type="http://schemas.openxmlformats.org/officeDocument/2006/relationships/tags" Target="../tags/tag163.xml"/><Relationship Id="rId12" Type="http://schemas.openxmlformats.org/officeDocument/2006/relationships/notesSlide" Target="../notesSlides/notesSlide8.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tags" Target="../tags/tag162.xml"/><Relationship Id="rId11" Type="http://schemas.openxmlformats.org/officeDocument/2006/relationships/slideLayout" Target="../slideLayouts/slideLayout2.xml"/><Relationship Id="rId5" Type="http://schemas.openxmlformats.org/officeDocument/2006/relationships/tags" Target="../tags/tag161.xml"/><Relationship Id="rId10" Type="http://schemas.openxmlformats.org/officeDocument/2006/relationships/tags" Target="../tags/tag166.xml"/><Relationship Id="rId4" Type="http://schemas.openxmlformats.org/officeDocument/2006/relationships/tags" Target="../tags/tag160.xml"/><Relationship Id="rId9" Type="http://schemas.openxmlformats.org/officeDocument/2006/relationships/tags" Target="../tags/tag165.xml"/></Relationships>
</file>

<file path=ppt/slides/_rels/slide16.xml.rels><?xml version="1.0" encoding="UTF-8" standalone="yes"?>
<Relationships xmlns="http://schemas.openxmlformats.org/package/2006/relationships"><Relationship Id="rId8" Type="http://schemas.openxmlformats.org/officeDocument/2006/relationships/tags" Target="../tags/tag174.xml"/><Relationship Id="rId13" Type="http://schemas.openxmlformats.org/officeDocument/2006/relationships/slideLayout" Target="../slideLayouts/slideLayout2.xml"/><Relationship Id="rId3" Type="http://schemas.openxmlformats.org/officeDocument/2006/relationships/tags" Target="../tags/tag169.xml"/><Relationship Id="rId7" Type="http://schemas.openxmlformats.org/officeDocument/2006/relationships/tags" Target="../tags/tag173.xml"/><Relationship Id="rId12" Type="http://schemas.openxmlformats.org/officeDocument/2006/relationships/tags" Target="../tags/tag178.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tags" Target="../tags/tag177.xml"/><Relationship Id="rId5" Type="http://schemas.openxmlformats.org/officeDocument/2006/relationships/tags" Target="../tags/tag171.xml"/><Relationship Id="rId10" Type="http://schemas.openxmlformats.org/officeDocument/2006/relationships/tags" Target="../tags/tag176.xml"/><Relationship Id="rId4" Type="http://schemas.openxmlformats.org/officeDocument/2006/relationships/tags" Target="../tags/tag170.xml"/><Relationship Id="rId9" Type="http://schemas.openxmlformats.org/officeDocument/2006/relationships/tags" Target="../tags/tag175.xml"/><Relationship Id="rId14"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8" Type="http://schemas.openxmlformats.org/officeDocument/2006/relationships/tags" Target="../tags/tag186.xml"/><Relationship Id="rId13" Type="http://schemas.openxmlformats.org/officeDocument/2006/relationships/tags" Target="../tags/tag191.xml"/><Relationship Id="rId3" Type="http://schemas.openxmlformats.org/officeDocument/2006/relationships/tags" Target="../tags/tag181.xml"/><Relationship Id="rId7" Type="http://schemas.openxmlformats.org/officeDocument/2006/relationships/tags" Target="../tags/tag185.xml"/><Relationship Id="rId12" Type="http://schemas.openxmlformats.org/officeDocument/2006/relationships/tags" Target="../tags/tag190.xml"/><Relationship Id="rId2" Type="http://schemas.openxmlformats.org/officeDocument/2006/relationships/tags" Target="../tags/tag180.xml"/><Relationship Id="rId16" Type="http://schemas.openxmlformats.org/officeDocument/2006/relationships/notesSlide" Target="../notesSlides/notesSlide10.xml"/><Relationship Id="rId1" Type="http://schemas.openxmlformats.org/officeDocument/2006/relationships/tags" Target="../tags/tag179.xml"/><Relationship Id="rId6" Type="http://schemas.openxmlformats.org/officeDocument/2006/relationships/tags" Target="../tags/tag184.xml"/><Relationship Id="rId11" Type="http://schemas.openxmlformats.org/officeDocument/2006/relationships/tags" Target="../tags/tag189.xml"/><Relationship Id="rId5" Type="http://schemas.openxmlformats.org/officeDocument/2006/relationships/tags" Target="../tags/tag183.xml"/><Relationship Id="rId15" Type="http://schemas.openxmlformats.org/officeDocument/2006/relationships/slideLayout" Target="../slideLayouts/slideLayout2.xml"/><Relationship Id="rId10" Type="http://schemas.openxmlformats.org/officeDocument/2006/relationships/tags" Target="../tags/tag188.xml"/><Relationship Id="rId4" Type="http://schemas.openxmlformats.org/officeDocument/2006/relationships/tags" Target="../tags/tag182.xml"/><Relationship Id="rId9" Type="http://schemas.openxmlformats.org/officeDocument/2006/relationships/tags" Target="../tags/tag187.xml"/><Relationship Id="rId14" Type="http://schemas.openxmlformats.org/officeDocument/2006/relationships/tags" Target="../tags/tag192.xml"/></Relationships>
</file>

<file path=ppt/slides/_rels/slide18.xml.rels><?xml version="1.0" encoding="UTF-8" standalone="yes"?>
<Relationships xmlns="http://schemas.openxmlformats.org/package/2006/relationships"><Relationship Id="rId8" Type="http://schemas.openxmlformats.org/officeDocument/2006/relationships/tags" Target="../tags/tag200.xml"/><Relationship Id="rId13" Type="http://schemas.openxmlformats.org/officeDocument/2006/relationships/slideLayout" Target="../slideLayouts/slideLayout2.xml"/><Relationship Id="rId3" Type="http://schemas.openxmlformats.org/officeDocument/2006/relationships/tags" Target="../tags/tag195.xml"/><Relationship Id="rId7" Type="http://schemas.openxmlformats.org/officeDocument/2006/relationships/tags" Target="../tags/tag199.xml"/><Relationship Id="rId12" Type="http://schemas.openxmlformats.org/officeDocument/2006/relationships/tags" Target="../tags/tag204.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11" Type="http://schemas.openxmlformats.org/officeDocument/2006/relationships/tags" Target="../tags/tag203.xml"/><Relationship Id="rId5" Type="http://schemas.openxmlformats.org/officeDocument/2006/relationships/tags" Target="../tags/tag197.xml"/><Relationship Id="rId10" Type="http://schemas.openxmlformats.org/officeDocument/2006/relationships/tags" Target="../tags/tag202.xml"/><Relationship Id="rId4" Type="http://schemas.openxmlformats.org/officeDocument/2006/relationships/tags" Target="../tags/tag196.xml"/><Relationship Id="rId9" Type="http://schemas.openxmlformats.org/officeDocument/2006/relationships/tags" Target="../tags/tag201.xml"/><Relationship Id="rId14"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8" Type="http://schemas.openxmlformats.org/officeDocument/2006/relationships/tags" Target="../tags/tag212.xml"/><Relationship Id="rId3" Type="http://schemas.openxmlformats.org/officeDocument/2006/relationships/tags" Target="../tags/tag207.xml"/><Relationship Id="rId7" Type="http://schemas.openxmlformats.org/officeDocument/2006/relationships/tags" Target="../tags/tag211.xml"/><Relationship Id="rId12" Type="http://schemas.openxmlformats.org/officeDocument/2006/relationships/notesSlide" Target="../notesSlides/notesSlide12.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tags" Target="../tags/tag210.xml"/><Relationship Id="rId11" Type="http://schemas.openxmlformats.org/officeDocument/2006/relationships/slideLayout" Target="../slideLayouts/slideLayout2.xml"/><Relationship Id="rId5" Type="http://schemas.openxmlformats.org/officeDocument/2006/relationships/tags" Target="../tags/tag209.xml"/><Relationship Id="rId10" Type="http://schemas.openxmlformats.org/officeDocument/2006/relationships/tags" Target="../tags/tag214.xml"/><Relationship Id="rId4" Type="http://schemas.openxmlformats.org/officeDocument/2006/relationships/tags" Target="../tags/tag208.xml"/><Relationship Id="rId9" Type="http://schemas.openxmlformats.org/officeDocument/2006/relationships/tags" Target="../tags/tag213.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4.xml"/><Relationship Id="rId7" Type="http://schemas.openxmlformats.org/officeDocument/2006/relationships/diagramQuickStyle" Target="../diagrams/quickStyle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13" Type="http://schemas.openxmlformats.org/officeDocument/2006/relationships/tags" Target="../tags/tag227.xml"/><Relationship Id="rId18" Type="http://schemas.openxmlformats.org/officeDocument/2006/relationships/tags" Target="../tags/tag232.xml"/><Relationship Id="rId26" Type="http://schemas.openxmlformats.org/officeDocument/2006/relationships/tags" Target="../tags/tag240.xml"/><Relationship Id="rId3" Type="http://schemas.openxmlformats.org/officeDocument/2006/relationships/tags" Target="../tags/tag217.xml"/><Relationship Id="rId21" Type="http://schemas.openxmlformats.org/officeDocument/2006/relationships/tags" Target="../tags/tag235.xml"/><Relationship Id="rId34" Type="http://schemas.openxmlformats.org/officeDocument/2006/relationships/image" Target="../media/image29.svg"/><Relationship Id="rId7" Type="http://schemas.openxmlformats.org/officeDocument/2006/relationships/tags" Target="../tags/tag221.xml"/><Relationship Id="rId12" Type="http://schemas.openxmlformats.org/officeDocument/2006/relationships/tags" Target="../tags/tag226.xml"/><Relationship Id="rId17" Type="http://schemas.openxmlformats.org/officeDocument/2006/relationships/tags" Target="../tags/tag231.xml"/><Relationship Id="rId25" Type="http://schemas.openxmlformats.org/officeDocument/2006/relationships/tags" Target="../tags/tag239.xml"/><Relationship Id="rId33" Type="http://schemas.openxmlformats.org/officeDocument/2006/relationships/image" Target="../media/image28.png"/><Relationship Id="rId2" Type="http://schemas.openxmlformats.org/officeDocument/2006/relationships/tags" Target="../tags/tag216.xml"/><Relationship Id="rId16" Type="http://schemas.openxmlformats.org/officeDocument/2006/relationships/tags" Target="../tags/tag230.xml"/><Relationship Id="rId20" Type="http://schemas.openxmlformats.org/officeDocument/2006/relationships/tags" Target="../tags/tag234.xml"/><Relationship Id="rId29" Type="http://schemas.openxmlformats.org/officeDocument/2006/relationships/tags" Target="../tags/tag243.xml"/><Relationship Id="rId1" Type="http://schemas.openxmlformats.org/officeDocument/2006/relationships/tags" Target="../tags/tag215.xml"/><Relationship Id="rId6" Type="http://schemas.openxmlformats.org/officeDocument/2006/relationships/tags" Target="../tags/tag220.xml"/><Relationship Id="rId11" Type="http://schemas.openxmlformats.org/officeDocument/2006/relationships/tags" Target="../tags/tag225.xml"/><Relationship Id="rId24" Type="http://schemas.openxmlformats.org/officeDocument/2006/relationships/tags" Target="../tags/tag238.xml"/><Relationship Id="rId32" Type="http://schemas.openxmlformats.org/officeDocument/2006/relationships/notesSlide" Target="../notesSlides/notesSlide13.xml"/><Relationship Id="rId5" Type="http://schemas.openxmlformats.org/officeDocument/2006/relationships/tags" Target="../tags/tag219.xml"/><Relationship Id="rId15" Type="http://schemas.openxmlformats.org/officeDocument/2006/relationships/tags" Target="../tags/tag229.xml"/><Relationship Id="rId23" Type="http://schemas.openxmlformats.org/officeDocument/2006/relationships/tags" Target="../tags/tag237.xml"/><Relationship Id="rId28" Type="http://schemas.openxmlformats.org/officeDocument/2006/relationships/tags" Target="../tags/tag242.xml"/><Relationship Id="rId10" Type="http://schemas.openxmlformats.org/officeDocument/2006/relationships/tags" Target="../tags/tag224.xml"/><Relationship Id="rId19" Type="http://schemas.openxmlformats.org/officeDocument/2006/relationships/tags" Target="../tags/tag233.xml"/><Relationship Id="rId31" Type="http://schemas.openxmlformats.org/officeDocument/2006/relationships/slideLayout" Target="../slideLayouts/slideLayout7.xml"/><Relationship Id="rId4" Type="http://schemas.openxmlformats.org/officeDocument/2006/relationships/tags" Target="../tags/tag218.xml"/><Relationship Id="rId9" Type="http://schemas.openxmlformats.org/officeDocument/2006/relationships/tags" Target="../tags/tag223.xml"/><Relationship Id="rId14" Type="http://schemas.openxmlformats.org/officeDocument/2006/relationships/tags" Target="../tags/tag228.xml"/><Relationship Id="rId22" Type="http://schemas.openxmlformats.org/officeDocument/2006/relationships/tags" Target="../tags/tag236.xml"/><Relationship Id="rId27" Type="http://schemas.openxmlformats.org/officeDocument/2006/relationships/tags" Target="../tags/tag241.xml"/><Relationship Id="rId30" Type="http://schemas.openxmlformats.org/officeDocument/2006/relationships/tags" Target="../tags/tag244.xml"/><Relationship Id="rId35" Type="http://schemas.openxmlformats.org/officeDocument/2006/relationships/image" Target="../media/image1.emf"/><Relationship Id="rId8" Type="http://schemas.openxmlformats.org/officeDocument/2006/relationships/tags" Target="../tags/tag22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5.xml"/></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248.xml"/><Relationship Id="rId7" Type="http://schemas.openxmlformats.org/officeDocument/2006/relationships/slideLayout" Target="../slideLayouts/slideLayout9.xml"/><Relationship Id="rId2" Type="http://schemas.openxmlformats.org/officeDocument/2006/relationships/tags" Target="../tags/tag247.xml"/><Relationship Id="rId1" Type="http://schemas.openxmlformats.org/officeDocument/2006/relationships/tags" Target="../tags/tag246.xml"/><Relationship Id="rId6" Type="http://schemas.openxmlformats.org/officeDocument/2006/relationships/tags" Target="../tags/tag251.xml"/><Relationship Id="rId5" Type="http://schemas.openxmlformats.org/officeDocument/2006/relationships/tags" Target="../tags/tag250.xml"/><Relationship Id="rId4" Type="http://schemas.openxmlformats.org/officeDocument/2006/relationships/tags" Target="../tags/tag249.xml"/><Relationship Id="rId9" Type="http://schemas.openxmlformats.org/officeDocument/2006/relationships/image" Target="../media/image31.sv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2.xml"/></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diagramColors" Target="../diagrams/colors4.xml"/><Relationship Id="rId3" Type="http://schemas.openxmlformats.org/officeDocument/2006/relationships/tags" Target="../tags/tag255.xml"/><Relationship Id="rId7" Type="http://schemas.openxmlformats.org/officeDocument/2006/relationships/slideLayout" Target="../slideLayouts/slideLayout2.xml"/><Relationship Id="rId12" Type="http://schemas.openxmlformats.org/officeDocument/2006/relationships/diagramQuickStyle" Target="../diagrams/quickStyle4.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tags" Target="../tags/tag258.xml"/><Relationship Id="rId11" Type="http://schemas.openxmlformats.org/officeDocument/2006/relationships/diagramLayout" Target="../diagrams/layout4.xml"/><Relationship Id="rId5" Type="http://schemas.openxmlformats.org/officeDocument/2006/relationships/tags" Target="../tags/tag257.xml"/><Relationship Id="rId10" Type="http://schemas.openxmlformats.org/officeDocument/2006/relationships/diagramData" Target="../diagrams/data4.xml"/><Relationship Id="rId4" Type="http://schemas.openxmlformats.org/officeDocument/2006/relationships/tags" Target="../tags/tag256.xml"/><Relationship Id="rId9" Type="http://schemas.openxmlformats.org/officeDocument/2006/relationships/image" Target="../media/image33.svg"/><Relationship Id="rId14" Type="http://schemas.microsoft.com/office/2007/relationships/diagramDrawing" Target="../diagrams/drawing4.xml"/></Relationships>
</file>

<file path=ppt/slides/_rels/slide3.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tags" Target="../tags/tag25.xml"/><Relationship Id="rId26" Type="http://schemas.openxmlformats.org/officeDocument/2006/relationships/tags" Target="../tags/tag33.xml"/><Relationship Id="rId3" Type="http://schemas.openxmlformats.org/officeDocument/2006/relationships/tags" Target="../tags/tag10.xml"/><Relationship Id="rId21" Type="http://schemas.openxmlformats.org/officeDocument/2006/relationships/tags" Target="../tags/tag28.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tags" Target="../tags/tag24.xml"/><Relationship Id="rId25" Type="http://schemas.openxmlformats.org/officeDocument/2006/relationships/tags" Target="../tags/tag32.xml"/><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tags" Target="../tags/tag27.xml"/><Relationship Id="rId29" Type="http://schemas.openxmlformats.org/officeDocument/2006/relationships/notesSlide" Target="../notesSlides/notesSlide3.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24" Type="http://schemas.openxmlformats.org/officeDocument/2006/relationships/tags" Target="../tags/tag31.xml"/><Relationship Id="rId32" Type="http://schemas.openxmlformats.org/officeDocument/2006/relationships/image" Target="../media/image1.emf"/><Relationship Id="rId5" Type="http://schemas.openxmlformats.org/officeDocument/2006/relationships/tags" Target="../tags/tag12.xml"/><Relationship Id="rId15" Type="http://schemas.openxmlformats.org/officeDocument/2006/relationships/tags" Target="../tags/tag22.xml"/><Relationship Id="rId23" Type="http://schemas.openxmlformats.org/officeDocument/2006/relationships/tags" Target="../tags/tag30.xml"/><Relationship Id="rId28" Type="http://schemas.openxmlformats.org/officeDocument/2006/relationships/slideLayout" Target="../slideLayouts/slideLayout3.xml"/><Relationship Id="rId10" Type="http://schemas.openxmlformats.org/officeDocument/2006/relationships/tags" Target="../tags/tag17.xml"/><Relationship Id="rId19" Type="http://schemas.openxmlformats.org/officeDocument/2006/relationships/tags" Target="../tags/tag26.xml"/><Relationship Id="rId31" Type="http://schemas.openxmlformats.org/officeDocument/2006/relationships/image" Target="../media/image17.svg"/><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 Id="rId22" Type="http://schemas.openxmlformats.org/officeDocument/2006/relationships/tags" Target="../tags/tag29.xml"/><Relationship Id="rId27" Type="http://schemas.openxmlformats.org/officeDocument/2006/relationships/tags" Target="../tags/tag34.xml"/><Relationship Id="rId30"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19.svg"/><Relationship Id="rId18" Type="http://schemas.openxmlformats.org/officeDocument/2006/relationships/image" Target="../media/image24.png"/><Relationship Id="rId3" Type="http://schemas.openxmlformats.org/officeDocument/2006/relationships/tags" Target="../tags/tag38.xml"/><Relationship Id="rId21" Type="http://schemas.openxmlformats.org/officeDocument/2006/relationships/image" Target="../media/image27.svg"/><Relationship Id="rId7" Type="http://schemas.openxmlformats.org/officeDocument/2006/relationships/tags" Target="../tags/tag42.xml"/><Relationship Id="rId12" Type="http://schemas.openxmlformats.org/officeDocument/2006/relationships/image" Target="../media/image18.png"/><Relationship Id="rId17" Type="http://schemas.openxmlformats.org/officeDocument/2006/relationships/image" Target="../media/image23.svg"/><Relationship Id="rId2" Type="http://schemas.openxmlformats.org/officeDocument/2006/relationships/tags" Target="../tags/tag37.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slideLayout" Target="../slideLayouts/slideLayout6.xml"/><Relationship Id="rId5" Type="http://schemas.openxmlformats.org/officeDocument/2006/relationships/tags" Target="../tags/tag40.xml"/><Relationship Id="rId15" Type="http://schemas.openxmlformats.org/officeDocument/2006/relationships/image" Target="../media/image21.svg"/><Relationship Id="rId10" Type="http://schemas.openxmlformats.org/officeDocument/2006/relationships/tags" Target="../tags/tag45.xml"/><Relationship Id="rId19" Type="http://schemas.openxmlformats.org/officeDocument/2006/relationships/image" Target="../media/image25.svg"/><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13" Type="http://schemas.openxmlformats.org/officeDocument/2006/relationships/tags" Target="../tags/tag58.xml"/><Relationship Id="rId18" Type="http://schemas.openxmlformats.org/officeDocument/2006/relationships/tags" Target="../tags/tag63.xml"/><Relationship Id="rId26" Type="http://schemas.openxmlformats.org/officeDocument/2006/relationships/tags" Target="../tags/tag71.xml"/><Relationship Id="rId3" Type="http://schemas.openxmlformats.org/officeDocument/2006/relationships/tags" Target="../tags/tag48.xml"/><Relationship Id="rId21" Type="http://schemas.openxmlformats.org/officeDocument/2006/relationships/tags" Target="../tags/tag66.xml"/><Relationship Id="rId7" Type="http://schemas.openxmlformats.org/officeDocument/2006/relationships/tags" Target="../tags/tag52.xml"/><Relationship Id="rId12" Type="http://schemas.openxmlformats.org/officeDocument/2006/relationships/tags" Target="../tags/tag57.xml"/><Relationship Id="rId17" Type="http://schemas.openxmlformats.org/officeDocument/2006/relationships/tags" Target="../tags/tag62.xml"/><Relationship Id="rId25" Type="http://schemas.openxmlformats.org/officeDocument/2006/relationships/tags" Target="../tags/tag70.xml"/><Relationship Id="rId33" Type="http://schemas.openxmlformats.org/officeDocument/2006/relationships/image" Target="../media/image1.emf"/><Relationship Id="rId2" Type="http://schemas.openxmlformats.org/officeDocument/2006/relationships/tags" Target="../tags/tag47.xml"/><Relationship Id="rId16" Type="http://schemas.openxmlformats.org/officeDocument/2006/relationships/tags" Target="../tags/tag61.xml"/><Relationship Id="rId20" Type="http://schemas.openxmlformats.org/officeDocument/2006/relationships/tags" Target="../tags/tag65.xml"/><Relationship Id="rId29" Type="http://schemas.openxmlformats.org/officeDocument/2006/relationships/slideLayout" Target="../slideLayouts/slideLayout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24" Type="http://schemas.openxmlformats.org/officeDocument/2006/relationships/tags" Target="../tags/tag69.xml"/><Relationship Id="rId32" Type="http://schemas.openxmlformats.org/officeDocument/2006/relationships/image" Target="../media/image29.svg"/><Relationship Id="rId5" Type="http://schemas.openxmlformats.org/officeDocument/2006/relationships/tags" Target="../tags/tag50.xml"/><Relationship Id="rId15" Type="http://schemas.openxmlformats.org/officeDocument/2006/relationships/tags" Target="../tags/tag60.xml"/><Relationship Id="rId23" Type="http://schemas.openxmlformats.org/officeDocument/2006/relationships/tags" Target="../tags/tag68.xml"/><Relationship Id="rId28" Type="http://schemas.openxmlformats.org/officeDocument/2006/relationships/tags" Target="../tags/tag73.xml"/><Relationship Id="rId10" Type="http://schemas.openxmlformats.org/officeDocument/2006/relationships/tags" Target="../tags/tag55.xml"/><Relationship Id="rId19" Type="http://schemas.openxmlformats.org/officeDocument/2006/relationships/tags" Target="../tags/tag64.xml"/><Relationship Id="rId31" Type="http://schemas.openxmlformats.org/officeDocument/2006/relationships/image" Target="../media/image28.png"/><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tags" Target="../tags/tag59.xml"/><Relationship Id="rId22" Type="http://schemas.openxmlformats.org/officeDocument/2006/relationships/tags" Target="../tags/tag67.xml"/><Relationship Id="rId27" Type="http://schemas.openxmlformats.org/officeDocument/2006/relationships/tags" Target="../tags/tag72.xml"/><Relationship Id="rId30" Type="http://schemas.openxmlformats.org/officeDocument/2006/relationships/notesSlide" Target="../notesSlides/notesSlide4.xml"/><Relationship Id="rId8" Type="http://schemas.openxmlformats.org/officeDocument/2006/relationships/tags" Target="../tags/tag5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77.xml"/><Relationship Id="rId7" Type="http://schemas.openxmlformats.org/officeDocument/2006/relationships/slideLayout" Target="../slideLayouts/slideLayout9.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9" Type="http://schemas.openxmlformats.org/officeDocument/2006/relationships/image" Target="../media/image29.svg"/></Relationships>
</file>

<file path=ppt/slides/_rels/slide9.xml.rels><?xml version="1.0" encoding="UTF-8" standalone="yes"?>
<Relationships xmlns="http://schemas.openxmlformats.org/package/2006/relationships"><Relationship Id="rId13" Type="http://schemas.openxmlformats.org/officeDocument/2006/relationships/tags" Target="../tags/tag93.xml"/><Relationship Id="rId18" Type="http://schemas.openxmlformats.org/officeDocument/2006/relationships/tags" Target="../tags/tag98.xml"/><Relationship Id="rId26" Type="http://schemas.openxmlformats.org/officeDocument/2006/relationships/tags" Target="../tags/tag106.xml"/><Relationship Id="rId3" Type="http://schemas.openxmlformats.org/officeDocument/2006/relationships/tags" Target="../tags/tag83.xml"/><Relationship Id="rId21" Type="http://schemas.openxmlformats.org/officeDocument/2006/relationships/tags" Target="../tags/tag101.xml"/><Relationship Id="rId7" Type="http://schemas.openxmlformats.org/officeDocument/2006/relationships/tags" Target="../tags/tag87.xml"/><Relationship Id="rId12" Type="http://schemas.openxmlformats.org/officeDocument/2006/relationships/tags" Target="../tags/tag92.xml"/><Relationship Id="rId17" Type="http://schemas.openxmlformats.org/officeDocument/2006/relationships/tags" Target="../tags/tag97.xml"/><Relationship Id="rId25" Type="http://schemas.openxmlformats.org/officeDocument/2006/relationships/tags" Target="../tags/tag105.xml"/><Relationship Id="rId33" Type="http://schemas.openxmlformats.org/officeDocument/2006/relationships/image" Target="../media/image1.emf"/><Relationship Id="rId2" Type="http://schemas.openxmlformats.org/officeDocument/2006/relationships/tags" Target="../tags/tag82.xml"/><Relationship Id="rId16" Type="http://schemas.openxmlformats.org/officeDocument/2006/relationships/tags" Target="../tags/tag96.xml"/><Relationship Id="rId20" Type="http://schemas.openxmlformats.org/officeDocument/2006/relationships/tags" Target="../tags/tag100.xml"/><Relationship Id="rId29" Type="http://schemas.openxmlformats.org/officeDocument/2006/relationships/slideLayout" Target="../slideLayouts/slideLayout7.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24" Type="http://schemas.openxmlformats.org/officeDocument/2006/relationships/tags" Target="../tags/tag104.xml"/><Relationship Id="rId32" Type="http://schemas.openxmlformats.org/officeDocument/2006/relationships/image" Target="../media/image29.svg"/><Relationship Id="rId5" Type="http://schemas.openxmlformats.org/officeDocument/2006/relationships/tags" Target="../tags/tag85.xml"/><Relationship Id="rId15" Type="http://schemas.openxmlformats.org/officeDocument/2006/relationships/tags" Target="../tags/tag95.xml"/><Relationship Id="rId23" Type="http://schemas.openxmlformats.org/officeDocument/2006/relationships/tags" Target="../tags/tag103.xml"/><Relationship Id="rId28" Type="http://schemas.openxmlformats.org/officeDocument/2006/relationships/tags" Target="../tags/tag108.xml"/><Relationship Id="rId10" Type="http://schemas.openxmlformats.org/officeDocument/2006/relationships/tags" Target="../tags/tag90.xml"/><Relationship Id="rId19" Type="http://schemas.openxmlformats.org/officeDocument/2006/relationships/tags" Target="../tags/tag99.xml"/><Relationship Id="rId31" Type="http://schemas.openxmlformats.org/officeDocument/2006/relationships/image" Target="../media/image28.png"/><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tags" Target="../tags/tag94.xml"/><Relationship Id="rId22" Type="http://schemas.openxmlformats.org/officeDocument/2006/relationships/tags" Target="../tags/tag102.xml"/><Relationship Id="rId27" Type="http://schemas.openxmlformats.org/officeDocument/2006/relationships/tags" Target="../tags/tag107.xml"/><Relationship Id="rId30" Type="http://schemas.openxmlformats.org/officeDocument/2006/relationships/notesSlide" Target="../notesSlides/notesSlide5.xml"/><Relationship Id="rId8" Type="http://schemas.openxmlformats.org/officeDocument/2006/relationships/tags" Target="../tags/tag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custDataLst>
              <p:tags r:id="rId1"/>
            </p:custDataLst>
          </p:nvPr>
        </p:nvSpPr>
        <p:spPr>
          <a:xfrm>
            <a:off x="0" y="-74645"/>
            <a:ext cx="12192000" cy="6932645"/>
          </a:xfrm>
          <a:prstGeom prst="rect">
            <a:avLst/>
          </a:prstGeom>
          <a:ln/>
        </p:spPr>
        <p:style>
          <a:lnRef idx="2">
            <a:schemeClr val="dk1"/>
          </a:lnRef>
          <a:fillRef idx="1001">
            <a:schemeClr val="lt1"/>
          </a:fillRef>
          <a:effectRef idx="0">
            <a:schemeClr val="dk1"/>
          </a:effectRef>
          <a:fontRef idx="minor">
            <a:schemeClr val="dk1"/>
          </a:fontRef>
        </p:style>
        <p:txBody>
          <a:bodyPr rtlCol="0" anchor="ctr"/>
          <a:lstStyle/>
          <a:p>
            <a:pPr algn="ctr"/>
            <a:endParaRPr lang="fr-CA" sz="3000" b="1" dirty="0"/>
          </a:p>
        </p:txBody>
      </p:sp>
      <p:sp>
        <p:nvSpPr>
          <p:cNvPr id="3" name="ZoneTexte 2"/>
          <p:cNvSpPr txBox="1"/>
          <p:nvPr>
            <p:custDataLst>
              <p:tags r:id="rId2"/>
            </p:custDataLst>
          </p:nvPr>
        </p:nvSpPr>
        <p:spPr>
          <a:xfrm>
            <a:off x="300038" y="5032037"/>
            <a:ext cx="9144000" cy="461665"/>
          </a:xfrm>
          <a:prstGeom prst="rect">
            <a:avLst/>
          </a:prstGeom>
          <a:noFill/>
        </p:spPr>
        <p:txBody>
          <a:bodyPr wrap="square" rtlCol="0">
            <a:spAutoFit/>
          </a:bodyPr>
          <a:lstStyle/>
          <a:p>
            <a:r>
              <a:rPr lang="fr-CA" sz="2400" dirty="0">
                <a:solidFill>
                  <a:schemeClr val="tx1">
                    <a:lumMod val="75000"/>
                    <a:lumOff val="25000"/>
                  </a:schemeClr>
                </a:solidFill>
                <a:latin typeface="+mn-lt"/>
              </a:rPr>
              <a:t>Printemps 2025</a:t>
            </a:r>
          </a:p>
        </p:txBody>
      </p:sp>
      <p:sp>
        <p:nvSpPr>
          <p:cNvPr id="4" name="Espace réservé du texte 2"/>
          <p:cNvSpPr>
            <a:spLocks noGrp="1"/>
          </p:cNvSpPr>
          <p:nvPr>
            <p:ph type="body" sz="quarter" idx="11"/>
            <p:custDataLst>
              <p:tags r:id="rId3"/>
            </p:custDataLst>
          </p:nvPr>
        </p:nvSpPr>
        <p:spPr>
          <a:xfrm>
            <a:off x="300038" y="2892425"/>
            <a:ext cx="12845946" cy="1236980"/>
          </a:xfrm>
        </p:spPr>
        <p:txBody>
          <a:bodyPr/>
          <a:lstStyle/>
          <a:p>
            <a:pPr>
              <a:spcAft>
                <a:spcPts val="1200"/>
              </a:spcAft>
            </a:pPr>
            <a:r>
              <a:rPr lang="fr-CA" sz="3200" dirty="0">
                <a:solidFill>
                  <a:srgbClr val="1D446B"/>
                </a:solidFill>
              </a:rPr>
              <a:t>ASSOCIATION TOURISTIQUE RÉGIONALE DU BAS-SAINT-LAURENT</a:t>
            </a:r>
          </a:p>
          <a:p>
            <a:pPr>
              <a:spcAft>
                <a:spcPts val="1200"/>
              </a:spcAft>
            </a:pPr>
            <a:r>
              <a:rPr lang="fr-CA" sz="3200" b="0" dirty="0">
                <a:solidFill>
                  <a:schemeClr val="tx1">
                    <a:lumMod val="75000"/>
                    <a:lumOff val="25000"/>
                  </a:schemeClr>
                </a:solidFill>
              </a:rPr>
              <a:t>PLAN</a:t>
            </a:r>
            <a:r>
              <a:rPr lang="fr-CA" sz="3200" dirty="0">
                <a:solidFill>
                  <a:schemeClr val="tx1">
                    <a:lumMod val="75000"/>
                    <a:lumOff val="25000"/>
                  </a:schemeClr>
                </a:solidFill>
              </a:rPr>
              <a:t> STRATÉGIQUE </a:t>
            </a:r>
            <a:r>
              <a:rPr lang="fr-CA" sz="3200" dirty="0">
                <a:solidFill>
                  <a:srgbClr val="1D446B"/>
                </a:solidFill>
              </a:rPr>
              <a:t>2025-2030</a:t>
            </a:r>
            <a:endParaRPr lang="fr-CA" sz="3200" b="0" dirty="0">
              <a:solidFill>
                <a:srgbClr val="1D446B"/>
              </a:solidFill>
            </a:endParaRPr>
          </a:p>
          <a:p>
            <a:endParaRPr lang="fr-CA" sz="2800" b="0" dirty="0">
              <a:solidFill>
                <a:schemeClr val="tx1">
                  <a:lumMod val="75000"/>
                  <a:lumOff val="25000"/>
                </a:schemeClr>
              </a:solidFill>
            </a:endParaRPr>
          </a:p>
          <a:p>
            <a:r>
              <a:rPr lang="fr-CA" sz="2800" b="0" dirty="0">
                <a:solidFill>
                  <a:schemeClr val="tx1">
                    <a:lumMod val="75000"/>
                    <a:lumOff val="25000"/>
                  </a:schemeClr>
                </a:solidFill>
              </a:rPr>
              <a:t>SOMMAIRE EXÉCUTIF</a:t>
            </a:r>
            <a:endParaRPr lang="fr-CA" sz="2400" b="0" dirty="0">
              <a:solidFill>
                <a:schemeClr val="tx1">
                  <a:lumMod val="75000"/>
                  <a:lumOff val="25000"/>
                </a:schemeClr>
              </a:solidFill>
            </a:endParaRPr>
          </a:p>
        </p:txBody>
      </p:sp>
      <p:pic>
        <p:nvPicPr>
          <p:cNvPr id="5" name="Image 4">
            <a:extLst>
              <a:ext uri="{FF2B5EF4-FFF2-40B4-BE49-F238E27FC236}">
                <a16:creationId xmlns:a16="http://schemas.microsoft.com/office/drawing/2014/main" id="{6F7516BF-FE89-284C-7868-E07A3728D70E}"/>
              </a:ext>
            </a:extLst>
          </p:cNvPr>
          <p:cNvPicPr>
            <a:picLocks noChangeAspect="1"/>
          </p:cNvPicPr>
          <p:nvPr>
            <p:custDataLst>
              <p:tags r:id="rId4"/>
            </p:custDataLst>
          </p:nvPr>
        </p:nvPicPr>
        <p:blipFill>
          <a:blip r:embed="rId7"/>
          <a:stretch>
            <a:fillRect/>
          </a:stretch>
        </p:blipFill>
        <p:spPr>
          <a:xfrm>
            <a:off x="8609569" y="325235"/>
            <a:ext cx="3048086" cy="636665"/>
          </a:xfrm>
          <a:prstGeom prst="rect">
            <a:avLst/>
          </a:prstGeom>
        </p:spPr>
      </p:pic>
    </p:spTree>
    <p:extLst>
      <p:ext uri="{BB962C8B-B14F-4D97-AF65-F5344CB8AC3E}">
        <p14:creationId xmlns:p14="http://schemas.microsoft.com/office/powerpoint/2010/main" val="3704484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F7F9298-6C89-44B5-80FA-BBDD8851BEC6}"/>
              </a:ext>
            </a:extLst>
          </p:cNvPr>
          <p:cNvSpPr>
            <a:spLocks noGrp="1"/>
          </p:cNvSpPr>
          <p:nvPr>
            <p:ph idx="1"/>
            <p:custDataLst>
              <p:tags r:id="rId1"/>
            </p:custDataLst>
          </p:nvPr>
        </p:nvSpPr>
        <p:spPr>
          <a:xfrm>
            <a:off x="300038" y="1154514"/>
            <a:ext cx="11720513" cy="4548972"/>
          </a:xfrm>
        </p:spPr>
        <p:txBody>
          <a:bodyPr anchor="ctr"/>
          <a:lstStyle/>
          <a:p>
            <a:pPr marL="0" indent="0" algn="ctr">
              <a:buNone/>
            </a:pPr>
            <a:r>
              <a:rPr lang="fr-CA" sz="5400" b="1" dirty="0">
                <a:solidFill>
                  <a:srgbClr val="1D446B"/>
                </a:solidFill>
              </a:rPr>
              <a:t>AMBITIONS 2030</a:t>
            </a:r>
          </a:p>
        </p:txBody>
      </p:sp>
    </p:spTree>
    <p:extLst>
      <p:ext uri="{BB962C8B-B14F-4D97-AF65-F5344CB8AC3E}">
        <p14:creationId xmlns:p14="http://schemas.microsoft.com/office/powerpoint/2010/main" val="1476113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CB877-D4EA-46C6-205C-60C9F4D13C8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82325B9-8B5D-EA9A-E54D-0FB4ADE987B1}"/>
              </a:ext>
            </a:extLst>
          </p:cNvPr>
          <p:cNvSpPr/>
          <p:nvPr>
            <p:custDataLst>
              <p:tags r:id="rId1"/>
            </p:custDataLst>
          </p:nvPr>
        </p:nvSpPr>
        <p:spPr>
          <a:xfrm>
            <a:off x="0" y="263391"/>
            <a:ext cx="7646894" cy="9657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nvGrpSpPr>
          <p:cNvPr id="5" name="Groupe 4">
            <a:extLst>
              <a:ext uri="{FF2B5EF4-FFF2-40B4-BE49-F238E27FC236}">
                <a16:creationId xmlns:a16="http://schemas.microsoft.com/office/drawing/2014/main" id="{D2D9316A-D33C-EB2A-CEBB-5AAF6CF95C96}"/>
              </a:ext>
            </a:extLst>
          </p:cNvPr>
          <p:cNvGrpSpPr/>
          <p:nvPr>
            <p:custDataLst>
              <p:tags r:id="rId2"/>
            </p:custDataLst>
          </p:nvPr>
        </p:nvGrpSpPr>
        <p:grpSpPr>
          <a:xfrm>
            <a:off x="497220" y="365508"/>
            <a:ext cx="6474613" cy="819610"/>
            <a:chOff x="3923094" y="3857990"/>
            <a:chExt cx="2768969" cy="350520"/>
          </a:xfrm>
        </p:grpSpPr>
        <p:sp>
          <p:nvSpPr>
            <p:cNvPr id="6" name="Ellipse 5">
              <a:extLst>
                <a:ext uri="{FF2B5EF4-FFF2-40B4-BE49-F238E27FC236}">
                  <a16:creationId xmlns:a16="http://schemas.microsoft.com/office/drawing/2014/main" id="{ED5D7F23-4576-994D-A184-C9F093409F0D}"/>
                </a:ext>
              </a:extLst>
            </p:cNvPr>
            <p:cNvSpPr/>
            <p:nvPr>
              <p:custDataLst>
                <p:tags r:id="rId8"/>
              </p:custDataLst>
            </p:nvPr>
          </p:nvSpPr>
          <p:spPr>
            <a:xfrm>
              <a:off x="3923094" y="3857990"/>
              <a:ext cx="350520" cy="350520"/>
            </a:xfrm>
            <a:prstGeom prst="ellipse">
              <a:avLst/>
            </a:prstGeom>
            <a:solidFill>
              <a:srgbClr val="E6E6E6"/>
            </a:solidFill>
            <a:ln w="6350">
              <a:solidFill>
                <a:srgbClr val="3A6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800" dirty="0"/>
            </a:p>
          </p:txBody>
        </p:sp>
        <p:sp>
          <p:nvSpPr>
            <p:cNvPr id="7" name="Rectangle 6">
              <a:extLst>
                <a:ext uri="{FF2B5EF4-FFF2-40B4-BE49-F238E27FC236}">
                  <a16:creationId xmlns:a16="http://schemas.microsoft.com/office/drawing/2014/main" id="{06DA4E7D-9A66-A2C5-3DAA-F8EE544CD618}"/>
                </a:ext>
              </a:extLst>
            </p:cNvPr>
            <p:cNvSpPr/>
            <p:nvPr>
              <p:custDataLst>
                <p:tags r:id="rId9"/>
              </p:custDataLst>
            </p:nvPr>
          </p:nvSpPr>
          <p:spPr>
            <a:xfrm>
              <a:off x="4341486" y="3923698"/>
              <a:ext cx="2350577" cy="223764"/>
            </a:xfrm>
            <a:prstGeom prst="rect">
              <a:avLst/>
            </a:prstGeom>
          </p:spPr>
          <p:txBody>
            <a:bodyPr wrap="square">
              <a:spAutoFit/>
            </a:bodyPr>
            <a:lstStyle/>
            <a:p>
              <a:r>
                <a:rPr lang="fr-CA" sz="2800" b="1" dirty="0">
                  <a:solidFill>
                    <a:schemeClr val="tx2"/>
                  </a:solidFill>
                  <a:latin typeface="+mn-lt"/>
                </a:rPr>
                <a:t>Ambitions 2030</a:t>
              </a:r>
            </a:p>
          </p:txBody>
        </p:sp>
      </p:grpSp>
      <p:pic>
        <p:nvPicPr>
          <p:cNvPr id="10" name="Graphique 9" descr="Œil avec un remplissage uni">
            <a:extLst>
              <a:ext uri="{FF2B5EF4-FFF2-40B4-BE49-F238E27FC236}">
                <a16:creationId xmlns:a16="http://schemas.microsoft.com/office/drawing/2014/main" id="{733188A4-0458-2A8F-701E-B7286643F3DD}"/>
              </a:ext>
            </a:extLst>
          </p:cNvPr>
          <p:cNvPicPr>
            <a:picLocks noChangeAspect="1"/>
          </p:cNvPicPr>
          <p:nvPr>
            <p:custDataLst>
              <p:tags r:id="rId3"/>
            </p:custDataLst>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20078" y="374534"/>
            <a:ext cx="810609" cy="810609"/>
          </a:xfrm>
          <a:prstGeom prst="rect">
            <a:avLst/>
          </a:prstGeom>
        </p:spPr>
      </p:pic>
      <p:graphicFrame>
        <p:nvGraphicFramePr>
          <p:cNvPr id="11" name="Espace réservé du contenu 10">
            <a:extLst>
              <a:ext uri="{FF2B5EF4-FFF2-40B4-BE49-F238E27FC236}">
                <a16:creationId xmlns:a16="http://schemas.microsoft.com/office/drawing/2014/main" id="{B64B4171-CA40-9D28-8394-18C810E8D0D7}"/>
              </a:ext>
            </a:extLst>
          </p:cNvPr>
          <p:cNvGraphicFramePr>
            <a:graphicFrameLocks noGrp="1"/>
          </p:cNvGraphicFramePr>
          <p:nvPr>
            <p:ph idx="1"/>
            <p:custDataLst>
              <p:tags r:id="rId4"/>
            </p:custDataLst>
            <p:extLst>
              <p:ext uri="{D42A27DB-BD31-4B8C-83A1-F6EECF244321}">
                <p14:modId xmlns:p14="http://schemas.microsoft.com/office/powerpoint/2010/main" val="2661783416"/>
              </p:ext>
            </p:extLst>
          </p:nvPr>
        </p:nvGraphicFramePr>
        <p:xfrm>
          <a:off x="300038" y="1420814"/>
          <a:ext cx="11706225" cy="20520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6" name="ZoneTexte 15">
            <a:extLst>
              <a:ext uri="{FF2B5EF4-FFF2-40B4-BE49-F238E27FC236}">
                <a16:creationId xmlns:a16="http://schemas.microsoft.com/office/drawing/2014/main" id="{BC2248F4-0908-1754-FEAE-2A959CE315DF}"/>
              </a:ext>
            </a:extLst>
          </p:cNvPr>
          <p:cNvSpPr txBox="1"/>
          <p:nvPr>
            <p:custDataLst>
              <p:tags r:id="rId5"/>
            </p:custDataLst>
          </p:nvPr>
        </p:nvSpPr>
        <p:spPr>
          <a:xfrm>
            <a:off x="672176" y="3417421"/>
            <a:ext cx="3456000" cy="2584800"/>
          </a:xfrm>
          <a:prstGeom prst="rect">
            <a:avLst/>
          </a:prstGeom>
          <a:solidFill>
            <a:schemeClr val="bg1">
              <a:lumMod val="95000"/>
            </a:schemeClr>
          </a:solidFill>
        </p:spPr>
        <p:txBody>
          <a:bodyPr wrap="square" rtlCol="0">
            <a:spAutoFit/>
          </a:bodyPr>
          <a:lstStyle/>
          <a:p>
            <a:pPr>
              <a:spcBef>
                <a:spcPts val="600"/>
              </a:spcBef>
            </a:pPr>
            <a:r>
              <a:rPr lang="fr-CA" sz="1200" dirty="0">
                <a:solidFill>
                  <a:srgbClr val="4E443C"/>
                </a:solidFill>
                <a:latin typeface="Arial" panose="020B0604020202020204" pitchFamily="34" charset="0"/>
                <a:cs typeface="Arial" panose="020B0604020202020204" pitchFamily="34" charset="0"/>
              </a:rPr>
              <a:t>Cibles :</a:t>
            </a:r>
          </a:p>
          <a:p>
            <a:pPr marL="285750" indent="-285750">
              <a:spcBef>
                <a:spcPts val="600"/>
              </a:spcBef>
              <a:buFont typeface="Wingdings" panose="05000000000000000000" pitchFamily="2" charset="2"/>
              <a:buChar char="Ø"/>
            </a:pPr>
            <a:r>
              <a:rPr lang="fr-CA" sz="1200" dirty="0">
                <a:solidFill>
                  <a:srgbClr val="4E443C"/>
                </a:solidFill>
                <a:latin typeface="Arial" panose="020B0604020202020204" pitchFamily="34" charset="0"/>
                <a:cs typeface="Arial" panose="020B0604020202020204" pitchFamily="34" charset="0"/>
              </a:rPr>
              <a:t>Augmenter le taux moyen d’occupation de de septembre à juin.</a:t>
            </a:r>
          </a:p>
          <a:p>
            <a:pPr marL="285750" indent="-285750">
              <a:spcBef>
                <a:spcPts val="600"/>
              </a:spcBef>
              <a:buFont typeface="Wingdings" panose="05000000000000000000" pitchFamily="2" charset="2"/>
              <a:buChar char="Ø"/>
            </a:pPr>
            <a:r>
              <a:rPr lang="fr-CA" sz="1200" dirty="0">
                <a:solidFill>
                  <a:srgbClr val="4E443C"/>
                </a:solidFill>
                <a:latin typeface="Arial" panose="020B0604020202020204" pitchFamily="34" charset="0"/>
                <a:cs typeface="Arial" panose="020B0604020202020204" pitchFamily="34" charset="0"/>
              </a:rPr>
              <a:t>Viser une augmentation d’hébergements ouverts et disponibles de septembre à juin.</a:t>
            </a:r>
          </a:p>
          <a:p>
            <a:pPr marL="285750" indent="-285750">
              <a:spcBef>
                <a:spcPts val="600"/>
              </a:spcBef>
              <a:buFont typeface="Wingdings" panose="05000000000000000000" pitchFamily="2" charset="2"/>
              <a:buChar char="Ø"/>
            </a:pPr>
            <a:r>
              <a:rPr lang="fr-CA" sz="1200" dirty="0">
                <a:solidFill>
                  <a:srgbClr val="4E443C"/>
                </a:solidFill>
                <a:latin typeface="Arial" panose="020B0604020202020204" pitchFamily="34" charset="0"/>
                <a:cs typeface="Arial" panose="020B0604020202020204" pitchFamily="34" charset="0"/>
              </a:rPr>
              <a:t>Viser une augmentation des activités et services disponibles tout au long de l’année sur le territoire.</a:t>
            </a:r>
          </a:p>
        </p:txBody>
      </p:sp>
      <p:sp>
        <p:nvSpPr>
          <p:cNvPr id="17" name="ZoneTexte 16">
            <a:extLst>
              <a:ext uri="{FF2B5EF4-FFF2-40B4-BE49-F238E27FC236}">
                <a16:creationId xmlns:a16="http://schemas.microsoft.com/office/drawing/2014/main" id="{5DB852DB-AEE3-D22D-348F-6053601D35A4}"/>
              </a:ext>
            </a:extLst>
          </p:cNvPr>
          <p:cNvSpPr txBox="1"/>
          <p:nvPr>
            <p:custDataLst>
              <p:tags r:id="rId6"/>
            </p:custDataLst>
          </p:nvPr>
        </p:nvSpPr>
        <p:spPr>
          <a:xfrm>
            <a:off x="4430257" y="3417424"/>
            <a:ext cx="3456000" cy="2585323"/>
          </a:xfrm>
          <a:prstGeom prst="rect">
            <a:avLst/>
          </a:prstGeom>
          <a:solidFill>
            <a:schemeClr val="bg1">
              <a:lumMod val="95000"/>
            </a:schemeClr>
          </a:solidFill>
        </p:spPr>
        <p:txBody>
          <a:bodyPr wrap="square" rtlCol="0">
            <a:spAutoFit/>
          </a:bodyPr>
          <a:lstStyle/>
          <a:p>
            <a:pPr>
              <a:spcBef>
                <a:spcPts val="600"/>
              </a:spcBef>
            </a:pPr>
            <a:r>
              <a:rPr lang="fr-CA" sz="1200" dirty="0">
                <a:solidFill>
                  <a:srgbClr val="4E443C"/>
                </a:solidFill>
                <a:latin typeface="Arial" panose="020B0604020202020204" pitchFamily="34" charset="0"/>
                <a:cs typeface="Arial" panose="020B0604020202020204" pitchFamily="34" charset="0"/>
              </a:rPr>
              <a:t>Cibles :</a:t>
            </a:r>
          </a:p>
          <a:p>
            <a:pPr marL="285750" indent="-285750">
              <a:spcBef>
                <a:spcPts val="600"/>
              </a:spcBef>
              <a:buFont typeface="Wingdings" panose="05000000000000000000" pitchFamily="2" charset="2"/>
              <a:buChar char="Ø"/>
            </a:pPr>
            <a:r>
              <a:rPr lang="fr-CA" sz="1200" dirty="0">
                <a:solidFill>
                  <a:srgbClr val="4E443C"/>
                </a:solidFill>
                <a:latin typeface="Arial" panose="020B0604020202020204" pitchFamily="34" charset="0"/>
                <a:cs typeface="Arial" panose="020B0604020202020204" pitchFamily="34" charset="0"/>
              </a:rPr>
              <a:t>Augmenter le nombre de membres actifs et engagés (taux d’engagement)</a:t>
            </a:r>
            <a:r>
              <a:rPr lang="en-US" sz="1200" dirty="0">
                <a:solidFill>
                  <a:srgbClr val="4E443C"/>
                </a:solidFill>
                <a:latin typeface="Arial" panose="020B0604020202020204" pitchFamily="34" charset="0"/>
                <a:cs typeface="Arial" panose="020B0604020202020204" pitchFamily="34" charset="0"/>
              </a:rPr>
              <a:t>​.</a:t>
            </a:r>
          </a:p>
          <a:p>
            <a:pPr marL="285750" indent="-285750">
              <a:spcBef>
                <a:spcPts val="600"/>
              </a:spcBef>
              <a:buFont typeface="Wingdings" panose="05000000000000000000" pitchFamily="2" charset="2"/>
              <a:buChar char="Ø"/>
            </a:pPr>
            <a:r>
              <a:rPr lang="fr-CA" sz="1200" dirty="0">
                <a:solidFill>
                  <a:srgbClr val="4E443C"/>
                </a:solidFill>
                <a:latin typeface="Arial" panose="020B0604020202020204" pitchFamily="34" charset="0"/>
                <a:cs typeface="Arial" panose="020B0604020202020204" pitchFamily="34" charset="0"/>
              </a:rPr>
              <a:t>Augmenter le nombre de collaborations et projets en partenariat</a:t>
            </a:r>
            <a:r>
              <a:rPr lang="en-US" sz="1200" dirty="0">
                <a:solidFill>
                  <a:srgbClr val="4E443C"/>
                </a:solidFill>
                <a:latin typeface="Arial" panose="020B0604020202020204" pitchFamily="34" charset="0"/>
                <a:cs typeface="Arial" panose="020B0604020202020204" pitchFamily="34" charset="0"/>
              </a:rPr>
              <a:t>​.</a:t>
            </a:r>
          </a:p>
          <a:p>
            <a:pPr marL="285750" indent="-285750">
              <a:spcBef>
                <a:spcPts val="600"/>
              </a:spcBef>
              <a:buFont typeface="Wingdings" panose="05000000000000000000" pitchFamily="2" charset="2"/>
              <a:buChar char="Ø"/>
            </a:pPr>
            <a:r>
              <a:rPr lang="fr-CA" sz="1200" dirty="0">
                <a:solidFill>
                  <a:srgbClr val="4E443C"/>
                </a:solidFill>
                <a:latin typeface="Arial" panose="020B0604020202020204" pitchFamily="34" charset="0"/>
                <a:cs typeface="Arial" panose="020B0604020202020204" pitchFamily="34" charset="0"/>
              </a:rPr>
              <a:t>Augmenter le nombre de cohortes de codéveloppement et formations.</a:t>
            </a:r>
          </a:p>
          <a:p>
            <a:pPr marL="285750" indent="-285750">
              <a:spcBef>
                <a:spcPts val="600"/>
              </a:spcBef>
              <a:buFont typeface="Wingdings" panose="05000000000000000000" pitchFamily="2" charset="2"/>
              <a:buChar char="Ø"/>
            </a:pPr>
            <a:r>
              <a:rPr lang="fr-CA" sz="1200" dirty="0">
                <a:solidFill>
                  <a:srgbClr val="4E443C"/>
                </a:solidFill>
                <a:latin typeface="Arial" panose="020B0604020202020204" pitchFamily="34" charset="0"/>
                <a:cs typeface="Arial" panose="020B0604020202020204" pitchFamily="34" charset="0"/>
              </a:rPr>
              <a:t>Augmenter le nombre de participants aux activités présentées par TBSL.</a:t>
            </a:r>
            <a:endParaRPr lang="en-US" sz="1200" dirty="0">
              <a:solidFill>
                <a:srgbClr val="4E443C"/>
              </a:solidFill>
              <a:latin typeface="Arial" panose="020B0604020202020204" pitchFamily="34" charset="0"/>
              <a:cs typeface="Arial" panose="020B0604020202020204" pitchFamily="34" charset="0"/>
            </a:endParaRPr>
          </a:p>
          <a:p>
            <a:pPr>
              <a:spcBef>
                <a:spcPts val="600"/>
              </a:spcBef>
            </a:pPr>
            <a:endParaRPr lang="fr-CA" sz="1200" dirty="0">
              <a:solidFill>
                <a:srgbClr val="4E443C"/>
              </a:solidFill>
              <a:latin typeface="Arial" panose="020B0604020202020204" pitchFamily="34" charset="0"/>
              <a:cs typeface="Arial" panose="020B0604020202020204" pitchFamily="34" charset="0"/>
            </a:endParaRPr>
          </a:p>
          <a:p>
            <a:pPr>
              <a:spcBef>
                <a:spcPts val="600"/>
              </a:spcBef>
            </a:pPr>
            <a:endParaRPr lang="fr-CA" sz="1200" dirty="0">
              <a:solidFill>
                <a:srgbClr val="4E443C"/>
              </a:solidFill>
              <a:latin typeface="Arial" panose="020B0604020202020204" pitchFamily="34" charset="0"/>
              <a:cs typeface="Arial" panose="020B0604020202020204" pitchFamily="34" charset="0"/>
            </a:endParaRPr>
          </a:p>
        </p:txBody>
      </p:sp>
      <p:sp>
        <p:nvSpPr>
          <p:cNvPr id="18" name="ZoneTexte 17">
            <a:extLst>
              <a:ext uri="{FF2B5EF4-FFF2-40B4-BE49-F238E27FC236}">
                <a16:creationId xmlns:a16="http://schemas.microsoft.com/office/drawing/2014/main" id="{898BAC5E-D9C2-E6A6-95DF-C6682CB0ED99}"/>
              </a:ext>
            </a:extLst>
          </p:cNvPr>
          <p:cNvSpPr txBox="1"/>
          <p:nvPr>
            <p:custDataLst>
              <p:tags r:id="rId7"/>
            </p:custDataLst>
          </p:nvPr>
        </p:nvSpPr>
        <p:spPr>
          <a:xfrm>
            <a:off x="8195537" y="3417424"/>
            <a:ext cx="3456000" cy="2354491"/>
          </a:xfrm>
          <a:prstGeom prst="rect">
            <a:avLst/>
          </a:prstGeom>
          <a:solidFill>
            <a:schemeClr val="bg1">
              <a:lumMod val="95000"/>
            </a:schemeClr>
          </a:solidFill>
        </p:spPr>
        <p:txBody>
          <a:bodyPr wrap="square" rtlCol="0">
            <a:spAutoFit/>
          </a:bodyPr>
          <a:lstStyle/>
          <a:p>
            <a:pPr>
              <a:spcBef>
                <a:spcPts val="600"/>
              </a:spcBef>
            </a:pPr>
            <a:r>
              <a:rPr lang="fr-CA" sz="1200" dirty="0">
                <a:solidFill>
                  <a:srgbClr val="4E443C"/>
                </a:solidFill>
                <a:latin typeface="Arial" panose="020B0604020202020204" pitchFamily="34" charset="0"/>
                <a:cs typeface="Arial" panose="020B0604020202020204" pitchFamily="34" charset="0"/>
              </a:rPr>
              <a:t>Cibles :</a:t>
            </a:r>
          </a:p>
          <a:p>
            <a:pPr marL="285750" indent="-285750">
              <a:spcBef>
                <a:spcPts val="600"/>
              </a:spcBef>
              <a:buFont typeface="Wingdings" panose="05000000000000000000" pitchFamily="2" charset="2"/>
              <a:buChar char="Ø"/>
            </a:pPr>
            <a:r>
              <a:rPr lang="fr-FR" sz="1200" dirty="0">
                <a:solidFill>
                  <a:srgbClr val="4E443C"/>
                </a:solidFill>
                <a:latin typeface="Arial" panose="020B0604020202020204" pitchFamily="34" charset="0"/>
                <a:cs typeface="Arial" panose="020B0604020202020204" pitchFamily="34" charset="0"/>
              </a:rPr>
              <a:t>Avoir positionné le tourisme comme levier de développement économique régional auprès des élus et des milieux d’affaires.</a:t>
            </a:r>
            <a:r>
              <a:rPr lang="en-US" sz="1200" dirty="0">
                <a:solidFill>
                  <a:srgbClr val="4E443C"/>
                </a:solidFill>
                <a:latin typeface="Arial" panose="020B0604020202020204" pitchFamily="34" charset="0"/>
                <a:cs typeface="Arial" panose="020B0604020202020204" pitchFamily="34" charset="0"/>
              </a:rPr>
              <a:t>​</a:t>
            </a:r>
          </a:p>
          <a:p>
            <a:pPr marL="285750" indent="-285750">
              <a:spcBef>
                <a:spcPts val="600"/>
              </a:spcBef>
              <a:buFont typeface="Wingdings" panose="05000000000000000000" pitchFamily="2" charset="2"/>
              <a:buChar char="Ø"/>
            </a:pPr>
            <a:r>
              <a:rPr lang="fr-FR" sz="1200" dirty="0">
                <a:solidFill>
                  <a:srgbClr val="4E443C"/>
                </a:solidFill>
                <a:latin typeface="Arial" panose="020B0604020202020204" pitchFamily="34" charset="0"/>
                <a:cs typeface="Arial" panose="020B0604020202020204" pitchFamily="34" charset="0"/>
              </a:rPr>
              <a:t>Avoir créé des mécanismes de collaboration structurés entre les ATR, MRC, municipalités, chambres de commerce, SADC, etc.</a:t>
            </a:r>
            <a:r>
              <a:rPr lang="en-US" sz="1200" dirty="0">
                <a:solidFill>
                  <a:srgbClr val="4E443C"/>
                </a:solidFill>
                <a:latin typeface="Arial" panose="020B0604020202020204" pitchFamily="34" charset="0"/>
                <a:cs typeface="Arial" panose="020B0604020202020204" pitchFamily="34" charset="0"/>
              </a:rPr>
              <a:t>​</a:t>
            </a:r>
          </a:p>
          <a:p>
            <a:pPr marL="285750" indent="-285750">
              <a:spcBef>
                <a:spcPts val="600"/>
              </a:spcBef>
              <a:buFont typeface="Wingdings" panose="05000000000000000000" pitchFamily="2" charset="2"/>
              <a:buChar char="Ø"/>
            </a:pPr>
            <a:r>
              <a:rPr lang="fr-FR" sz="1200" dirty="0">
                <a:solidFill>
                  <a:srgbClr val="4E443C"/>
                </a:solidFill>
                <a:latin typeface="Arial" panose="020B0604020202020204" pitchFamily="34" charset="0"/>
                <a:cs typeface="Arial" panose="020B0604020202020204" pitchFamily="34" charset="0"/>
              </a:rPr>
              <a:t>Augmenter le nombre et la diversité des demandes provenant des municipalités envers l’ATR.</a:t>
            </a:r>
            <a:r>
              <a:rPr lang="en-US" sz="1200" dirty="0">
                <a:solidFill>
                  <a:srgbClr val="4E443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01593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23EE4-7D21-6CFE-0859-BE48700CE1BC}"/>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D67967F1-463A-1AB5-88AD-DA6C912CECD7}"/>
              </a:ext>
            </a:extLst>
          </p:cNvPr>
          <p:cNvSpPr/>
          <p:nvPr>
            <p:custDataLst>
              <p:tags r:id="rId1"/>
            </p:custDataLst>
          </p:nvPr>
        </p:nvSpPr>
        <p:spPr>
          <a:xfrm>
            <a:off x="-4094" y="2267273"/>
            <a:ext cx="12192000" cy="99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 name="Titre 2">
            <a:extLst>
              <a:ext uri="{FF2B5EF4-FFF2-40B4-BE49-F238E27FC236}">
                <a16:creationId xmlns:a16="http://schemas.microsoft.com/office/drawing/2014/main" id="{63C96E24-0CAD-E889-B59D-F2C5CE6F4486}"/>
              </a:ext>
            </a:extLst>
          </p:cNvPr>
          <p:cNvSpPr>
            <a:spLocks noGrp="1"/>
          </p:cNvSpPr>
          <p:nvPr>
            <p:ph type="title"/>
            <p:custDataLst>
              <p:tags r:id="rId2"/>
            </p:custDataLst>
          </p:nvPr>
        </p:nvSpPr>
        <p:spPr>
          <a:xfrm>
            <a:off x="252688" y="125359"/>
            <a:ext cx="11705496" cy="475200"/>
          </a:xfrm>
        </p:spPr>
        <p:txBody>
          <a:bodyPr/>
          <a:lstStyle/>
          <a:p>
            <a:r>
              <a:rPr lang="fr-CA" sz="2400" dirty="0"/>
              <a:t>PLAN STRATÉGIQUE – 2025-2030</a:t>
            </a:r>
          </a:p>
        </p:txBody>
      </p:sp>
      <p:grpSp>
        <p:nvGrpSpPr>
          <p:cNvPr id="18" name="Group 17">
            <a:extLst>
              <a:ext uri="{FF2B5EF4-FFF2-40B4-BE49-F238E27FC236}">
                <a16:creationId xmlns:a16="http://schemas.microsoft.com/office/drawing/2014/main" id="{4AFD188D-2218-EAF2-DCBD-9AE36709D2C3}"/>
              </a:ext>
            </a:extLst>
          </p:cNvPr>
          <p:cNvGrpSpPr/>
          <p:nvPr>
            <p:custDataLst>
              <p:tags r:id="rId3"/>
            </p:custDataLst>
          </p:nvPr>
        </p:nvGrpSpPr>
        <p:grpSpPr>
          <a:xfrm>
            <a:off x="-7780" y="3315063"/>
            <a:ext cx="12192000" cy="2055673"/>
            <a:chOff x="-5431" y="3162153"/>
            <a:chExt cx="12192000" cy="2055673"/>
          </a:xfrm>
        </p:grpSpPr>
        <p:grpSp>
          <p:nvGrpSpPr>
            <p:cNvPr id="13" name="Group 12">
              <a:extLst>
                <a:ext uri="{FF2B5EF4-FFF2-40B4-BE49-F238E27FC236}">
                  <a16:creationId xmlns:a16="http://schemas.microsoft.com/office/drawing/2014/main" id="{6A57A5F8-FCE8-6A5D-D074-193EE2C905AA}"/>
                </a:ext>
              </a:extLst>
            </p:cNvPr>
            <p:cNvGrpSpPr/>
            <p:nvPr>
              <p:custDataLst>
                <p:tags r:id="rId22"/>
              </p:custDataLst>
            </p:nvPr>
          </p:nvGrpSpPr>
          <p:grpSpPr>
            <a:xfrm>
              <a:off x="-5431" y="3162153"/>
              <a:ext cx="12192000" cy="2055673"/>
              <a:chOff x="0" y="3181141"/>
              <a:chExt cx="12192000" cy="2055673"/>
            </a:xfrm>
          </p:grpSpPr>
          <p:sp>
            <p:nvSpPr>
              <p:cNvPr id="56" name="Rectangle 55">
                <a:extLst>
                  <a:ext uri="{FF2B5EF4-FFF2-40B4-BE49-F238E27FC236}">
                    <a16:creationId xmlns:a16="http://schemas.microsoft.com/office/drawing/2014/main" id="{851D5F77-79D1-E8FC-AD26-1B44213122F4}"/>
                  </a:ext>
                </a:extLst>
              </p:cNvPr>
              <p:cNvSpPr/>
              <p:nvPr>
                <p:custDataLst>
                  <p:tags r:id="rId25"/>
                </p:custDataLst>
              </p:nvPr>
            </p:nvSpPr>
            <p:spPr>
              <a:xfrm>
                <a:off x="0" y="3394231"/>
                <a:ext cx="12192000" cy="18425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nvGrpSpPr>
              <p:cNvPr id="8" name="Group 7">
                <a:extLst>
                  <a:ext uri="{FF2B5EF4-FFF2-40B4-BE49-F238E27FC236}">
                    <a16:creationId xmlns:a16="http://schemas.microsoft.com/office/drawing/2014/main" id="{19E11250-937D-2C34-CFA7-958267F7802F}"/>
                  </a:ext>
                </a:extLst>
              </p:cNvPr>
              <p:cNvGrpSpPr/>
              <p:nvPr/>
            </p:nvGrpSpPr>
            <p:grpSpPr>
              <a:xfrm>
                <a:off x="1387236" y="3199429"/>
                <a:ext cx="3534980" cy="369332"/>
                <a:chOff x="2439404" y="2291499"/>
                <a:chExt cx="3534980" cy="369332"/>
              </a:xfrm>
            </p:grpSpPr>
            <p:grpSp>
              <p:nvGrpSpPr>
                <p:cNvPr id="7" name="Group 6">
                  <a:extLst>
                    <a:ext uri="{FF2B5EF4-FFF2-40B4-BE49-F238E27FC236}">
                      <a16:creationId xmlns:a16="http://schemas.microsoft.com/office/drawing/2014/main" id="{37F5BAC6-6456-E869-4AB7-831E7D083951}"/>
                    </a:ext>
                  </a:extLst>
                </p:cNvPr>
                <p:cNvGrpSpPr/>
                <p:nvPr/>
              </p:nvGrpSpPr>
              <p:grpSpPr>
                <a:xfrm>
                  <a:off x="2439404" y="2291499"/>
                  <a:ext cx="3534980" cy="369332"/>
                  <a:chOff x="2421319" y="1829816"/>
                  <a:chExt cx="3534980" cy="369332"/>
                </a:xfrm>
              </p:grpSpPr>
              <p:sp>
                <p:nvSpPr>
                  <p:cNvPr id="58" name="Ellipse 57">
                    <a:extLst>
                      <a:ext uri="{FF2B5EF4-FFF2-40B4-BE49-F238E27FC236}">
                        <a16:creationId xmlns:a16="http://schemas.microsoft.com/office/drawing/2014/main" id="{6FA72220-6B46-1991-2359-C5621FBC1B27}"/>
                      </a:ext>
                    </a:extLst>
                  </p:cNvPr>
                  <p:cNvSpPr/>
                  <p:nvPr>
                    <p:custDataLst>
                      <p:tags r:id="rId30"/>
                    </p:custDataLst>
                  </p:nvPr>
                </p:nvSpPr>
                <p:spPr>
                  <a:xfrm>
                    <a:off x="2421319" y="1829816"/>
                    <a:ext cx="350520" cy="350520"/>
                  </a:xfrm>
                  <a:prstGeom prst="ellipse">
                    <a:avLst/>
                  </a:prstGeom>
                  <a:solidFill>
                    <a:srgbClr val="E6E6E6"/>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9" name="Rectangle 58">
                    <a:extLst>
                      <a:ext uri="{FF2B5EF4-FFF2-40B4-BE49-F238E27FC236}">
                        <a16:creationId xmlns:a16="http://schemas.microsoft.com/office/drawing/2014/main" id="{6AD892C0-5144-095C-961D-A2F7538CE13F}"/>
                      </a:ext>
                    </a:extLst>
                  </p:cNvPr>
                  <p:cNvSpPr/>
                  <p:nvPr>
                    <p:custDataLst>
                      <p:tags r:id="rId31"/>
                    </p:custDataLst>
                  </p:nvPr>
                </p:nvSpPr>
                <p:spPr>
                  <a:xfrm>
                    <a:off x="2824954" y="1829816"/>
                    <a:ext cx="3131345" cy="369332"/>
                  </a:xfrm>
                  <a:prstGeom prst="rect">
                    <a:avLst/>
                  </a:prstGeom>
                </p:spPr>
                <p:txBody>
                  <a:bodyPr wrap="square">
                    <a:spAutoFit/>
                  </a:bodyPr>
                  <a:lstStyle/>
                  <a:p>
                    <a:r>
                      <a:rPr lang="fr-CA" b="1" dirty="0">
                        <a:solidFill>
                          <a:schemeClr val="dk1"/>
                        </a:solidFill>
                        <a:latin typeface="+mn-lt"/>
                      </a:rPr>
                      <a:t>Opportunités majeures</a:t>
                    </a:r>
                  </a:p>
                </p:txBody>
              </p:sp>
            </p:grpSp>
            <p:sp>
              <p:nvSpPr>
                <p:cNvPr id="63" name="AutoShape 119">
                  <a:extLst>
                    <a:ext uri="{FF2B5EF4-FFF2-40B4-BE49-F238E27FC236}">
                      <a16:creationId xmlns:a16="http://schemas.microsoft.com/office/drawing/2014/main" id="{FC3CDDD5-4C90-90F2-762F-1C037FDC9685}"/>
                    </a:ext>
                  </a:extLst>
                </p:cNvPr>
                <p:cNvSpPr>
                  <a:spLocks/>
                </p:cNvSpPr>
                <p:nvPr>
                  <p:custDataLst>
                    <p:tags r:id="rId29"/>
                  </p:custDataLst>
                </p:nvPr>
              </p:nvSpPr>
              <p:spPr bwMode="auto">
                <a:xfrm>
                  <a:off x="2490061" y="2334847"/>
                  <a:ext cx="249205" cy="2412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494A49"/>
                </a:solidFill>
                <a:ln>
                  <a:noFill/>
                </a:ln>
                <a:effectLst/>
              </p:spPr>
              <p:txBody>
                <a:bodyPr lIns="19048" tIns="19048" rIns="19048" bIns="19048" anchor="ctr"/>
                <a:lstStyle/>
                <a:p>
                  <a:pPr defTabSz="171230" fontAlgn="auto">
                    <a:spcBef>
                      <a:spcPts val="0"/>
                    </a:spcBef>
                    <a:spcAft>
                      <a:spcPts val="0"/>
                    </a:spcAft>
                    <a:defRPr/>
                  </a:pPr>
                  <a:endParaRPr lang="es-ES" sz="105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9" name="Group 8">
                <a:extLst>
                  <a:ext uri="{FF2B5EF4-FFF2-40B4-BE49-F238E27FC236}">
                    <a16:creationId xmlns:a16="http://schemas.microsoft.com/office/drawing/2014/main" id="{5E5B5673-C766-C860-A38B-75016708A018}"/>
                  </a:ext>
                </a:extLst>
              </p:cNvPr>
              <p:cNvGrpSpPr/>
              <p:nvPr/>
            </p:nvGrpSpPr>
            <p:grpSpPr>
              <a:xfrm>
                <a:off x="7197725" y="3181141"/>
                <a:ext cx="3534980" cy="369332"/>
                <a:chOff x="7799769" y="1808353"/>
                <a:chExt cx="3534980" cy="369332"/>
              </a:xfrm>
            </p:grpSpPr>
            <p:sp>
              <p:nvSpPr>
                <p:cNvPr id="61" name="Ellipse 60">
                  <a:extLst>
                    <a:ext uri="{FF2B5EF4-FFF2-40B4-BE49-F238E27FC236}">
                      <a16:creationId xmlns:a16="http://schemas.microsoft.com/office/drawing/2014/main" id="{C8C00081-80D9-2B73-386A-347CF0E0FF53}"/>
                    </a:ext>
                  </a:extLst>
                </p:cNvPr>
                <p:cNvSpPr/>
                <p:nvPr>
                  <p:custDataLst>
                    <p:tags r:id="rId26"/>
                  </p:custDataLst>
                </p:nvPr>
              </p:nvSpPr>
              <p:spPr>
                <a:xfrm>
                  <a:off x="7799769" y="1808353"/>
                  <a:ext cx="350520" cy="350520"/>
                </a:xfrm>
                <a:prstGeom prst="ellipse">
                  <a:avLst/>
                </a:prstGeom>
                <a:solidFill>
                  <a:srgbClr val="E6E6E6"/>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2" name="Rectangle 61">
                  <a:extLst>
                    <a:ext uri="{FF2B5EF4-FFF2-40B4-BE49-F238E27FC236}">
                      <a16:creationId xmlns:a16="http://schemas.microsoft.com/office/drawing/2014/main" id="{E26D7DBC-F6D0-94A3-4A84-E476E4BCC86A}"/>
                    </a:ext>
                  </a:extLst>
                </p:cNvPr>
                <p:cNvSpPr/>
                <p:nvPr>
                  <p:custDataLst>
                    <p:tags r:id="rId27"/>
                  </p:custDataLst>
                </p:nvPr>
              </p:nvSpPr>
              <p:spPr>
                <a:xfrm>
                  <a:off x="8203404" y="1808353"/>
                  <a:ext cx="3131345" cy="369332"/>
                </a:xfrm>
                <a:prstGeom prst="rect">
                  <a:avLst/>
                </a:prstGeom>
              </p:spPr>
              <p:txBody>
                <a:bodyPr wrap="square">
                  <a:spAutoFit/>
                </a:bodyPr>
                <a:lstStyle/>
                <a:p>
                  <a:r>
                    <a:rPr lang="fr-CA" b="1" dirty="0">
                      <a:solidFill>
                        <a:schemeClr val="dk1"/>
                      </a:solidFill>
                      <a:latin typeface="+mn-lt"/>
                    </a:rPr>
                    <a:t>Vulnérabilités majeures</a:t>
                  </a:r>
                </a:p>
              </p:txBody>
            </p:sp>
            <p:sp>
              <p:nvSpPr>
                <p:cNvPr id="64" name="AutoShape 62">
                  <a:extLst>
                    <a:ext uri="{FF2B5EF4-FFF2-40B4-BE49-F238E27FC236}">
                      <a16:creationId xmlns:a16="http://schemas.microsoft.com/office/drawing/2014/main" id="{798ED0FB-8ED4-94C6-5575-4A49D7C0D0A0}"/>
                    </a:ext>
                  </a:extLst>
                </p:cNvPr>
                <p:cNvSpPr>
                  <a:spLocks/>
                </p:cNvSpPr>
                <p:nvPr>
                  <p:custDataLst>
                    <p:tags r:id="rId28"/>
                  </p:custDataLst>
                </p:nvPr>
              </p:nvSpPr>
              <p:spPr bwMode="auto">
                <a:xfrm>
                  <a:off x="7851220" y="1887927"/>
                  <a:ext cx="247618" cy="2412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solidFill>
                  <a:srgbClr val="494A49"/>
                </a:solidFill>
                <a:ln>
                  <a:noFill/>
                </a:ln>
                <a:effectLst/>
              </p:spPr>
              <p:txBody>
                <a:bodyPr lIns="19048" tIns="19048" rIns="19048" bIns="19048" anchor="ctr"/>
                <a:lstStyle/>
                <a:p>
                  <a:pPr defTabSz="171230" fontAlgn="auto">
                    <a:spcBef>
                      <a:spcPts val="0"/>
                    </a:spcBef>
                    <a:spcAft>
                      <a:spcPts val="0"/>
                    </a:spcAft>
                    <a:defRPr/>
                  </a:pPr>
                  <a:endParaRPr lang="es-ES" sz="105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sp>
          <p:nvSpPr>
            <p:cNvPr id="31" name="Rectangle 30">
              <a:extLst>
                <a:ext uri="{FF2B5EF4-FFF2-40B4-BE49-F238E27FC236}">
                  <a16:creationId xmlns:a16="http://schemas.microsoft.com/office/drawing/2014/main" id="{DE40845A-F8F2-1786-8A04-1A272D93B2BB}"/>
                </a:ext>
              </a:extLst>
            </p:cNvPr>
            <p:cNvSpPr/>
            <p:nvPr>
              <p:custDataLst>
                <p:tags r:id="rId23"/>
              </p:custDataLst>
            </p:nvPr>
          </p:nvSpPr>
          <p:spPr>
            <a:xfrm>
              <a:off x="180359" y="3817050"/>
              <a:ext cx="5661643" cy="1323439"/>
            </a:xfrm>
            <a:prstGeom prst="rect">
              <a:avLst/>
            </a:prstGeom>
            <a:noFill/>
            <a:ln>
              <a:noFill/>
            </a:ln>
          </p:spPr>
          <p:style>
            <a:lnRef idx="2">
              <a:schemeClr val="dk1"/>
            </a:lnRef>
            <a:fillRef idx="1">
              <a:schemeClr val="lt1"/>
            </a:fillRef>
            <a:effectRef idx="0">
              <a:schemeClr val="dk1"/>
            </a:effectRef>
            <a:fontRef idx="minor">
              <a:schemeClr val="dk1"/>
            </a:fontRef>
          </p:style>
          <p:txBody>
            <a:bodyPr numCol="1" rtlCol="0" anchor="t"/>
            <a:lstStyle/>
            <a:p>
              <a:pPr marL="180975" lvl="2" indent="-180975" eaLnBrk="0" hangingPunct="0">
                <a:spcBef>
                  <a:spcPts val="0"/>
                </a:spcBef>
                <a:spcAft>
                  <a:spcPts val="300"/>
                </a:spcAft>
                <a:buClr>
                  <a:srgbClr val="EE1B2B"/>
                </a:buClr>
                <a:buFont typeface="Arial" panose="020B0604020202020204" pitchFamily="34" charset="0"/>
                <a:buChar char="•"/>
              </a:pPr>
              <a:endParaRPr lang="fr-CA" sz="1400" dirty="0">
                <a:solidFill>
                  <a:srgbClr val="4E443C"/>
                </a:solidFill>
              </a:endParaRPr>
            </a:p>
          </p:txBody>
        </p:sp>
        <p:sp>
          <p:nvSpPr>
            <p:cNvPr id="52" name="Rectangle 51">
              <a:extLst>
                <a:ext uri="{FF2B5EF4-FFF2-40B4-BE49-F238E27FC236}">
                  <a16:creationId xmlns:a16="http://schemas.microsoft.com/office/drawing/2014/main" id="{3F65972A-87FC-7C60-1C17-0EB61286BBC3}"/>
                </a:ext>
              </a:extLst>
            </p:cNvPr>
            <p:cNvSpPr/>
            <p:nvPr>
              <p:custDataLst>
                <p:tags r:id="rId24"/>
              </p:custDataLst>
            </p:nvPr>
          </p:nvSpPr>
          <p:spPr>
            <a:xfrm>
              <a:off x="5950911" y="3821657"/>
              <a:ext cx="5994399" cy="307777"/>
            </a:xfrm>
            <a:prstGeom prst="rect">
              <a:avLst/>
            </a:prstGeom>
          </p:spPr>
          <p:txBody>
            <a:bodyPr wrap="square">
              <a:spAutoFit/>
            </a:bodyPr>
            <a:lstStyle/>
            <a:p>
              <a:pPr marL="180975" lvl="2" indent="-180975" eaLnBrk="0" hangingPunct="0">
                <a:spcBef>
                  <a:spcPts val="0"/>
                </a:spcBef>
                <a:spcAft>
                  <a:spcPts val="300"/>
                </a:spcAft>
                <a:buClr>
                  <a:srgbClr val="EE1B2B"/>
                </a:buClr>
                <a:buFont typeface="Arial" panose="020B0604020202020204" pitchFamily="34" charset="0"/>
                <a:buChar char="•"/>
              </a:pPr>
              <a:endParaRPr lang="fr-CA" sz="1400" dirty="0">
                <a:solidFill>
                  <a:srgbClr val="4E443C"/>
                </a:solidFill>
                <a:latin typeface="+mj-lt"/>
              </a:endParaRPr>
            </a:p>
          </p:txBody>
        </p:sp>
      </p:grpSp>
      <p:sp>
        <p:nvSpPr>
          <p:cNvPr id="44" name="Rectangle 43">
            <a:extLst>
              <a:ext uri="{FF2B5EF4-FFF2-40B4-BE49-F238E27FC236}">
                <a16:creationId xmlns:a16="http://schemas.microsoft.com/office/drawing/2014/main" id="{8E834DE8-54DC-4055-214F-E9A26B80474C}"/>
              </a:ext>
            </a:extLst>
          </p:cNvPr>
          <p:cNvSpPr/>
          <p:nvPr>
            <p:custDataLst>
              <p:tags r:id="rId4"/>
            </p:custDataLst>
          </p:nvPr>
        </p:nvSpPr>
        <p:spPr>
          <a:xfrm>
            <a:off x="0" y="1002948"/>
            <a:ext cx="12192000" cy="8046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CA" sz="2000" b="1" i="0" dirty="0">
                <a:solidFill>
                  <a:srgbClr val="1D446B"/>
                </a:solidFill>
                <a:effectLst/>
                <a:latin typeface="Arial" panose="020B0604020202020204" pitchFamily="34" charset="0"/>
                <a:cs typeface="Arial" panose="020B0604020202020204" pitchFamily="34" charset="0"/>
              </a:rPr>
              <a:t>Le Bas-Saint-Laurent, la destination nature et affaires quatre saisons de l’est du Canada</a:t>
            </a:r>
            <a:r>
              <a:rPr lang="fr-CA" sz="2400" b="1" i="0" dirty="0">
                <a:solidFill>
                  <a:srgbClr val="1D446B"/>
                </a:solidFill>
                <a:effectLst/>
                <a:latin typeface="-apple-system"/>
              </a:rPr>
              <a:t>.</a:t>
            </a:r>
            <a:endParaRPr lang="fr-CA" sz="2000" b="1" dirty="0">
              <a:solidFill>
                <a:srgbClr val="1D446B"/>
              </a:solidFill>
            </a:endParaRPr>
          </a:p>
        </p:txBody>
      </p:sp>
      <p:grpSp>
        <p:nvGrpSpPr>
          <p:cNvPr id="17" name="Group 16">
            <a:extLst>
              <a:ext uri="{FF2B5EF4-FFF2-40B4-BE49-F238E27FC236}">
                <a16:creationId xmlns:a16="http://schemas.microsoft.com/office/drawing/2014/main" id="{FDE813F5-EE3B-15D2-F31F-C4A045206E2F}"/>
              </a:ext>
            </a:extLst>
          </p:cNvPr>
          <p:cNvGrpSpPr/>
          <p:nvPr>
            <p:custDataLst>
              <p:tags r:id="rId5"/>
            </p:custDataLst>
          </p:nvPr>
        </p:nvGrpSpPr>
        <p:grpSpPr>
          <a:xfrm>
            <a:off x="4538273" y="638454"/>
            <a:ext cx="3520607" cy="382389"/>
            <a:chOff x="4717176" y="509669"/>
            <a:chExt cx="3520607" cy="382389"/>
          </a:xfrm>
        </p:grpSpPr>
        <p:sp>
          <p:nvSpPr>
            <p:cNvPr id="46" name="Rectangle 45">
              <a:extLst>
                <a:ext uri="{FF2B5EF4-FFF2-40B4-BE49-F238E27FC236}">
                  <a16:creationId xmlns:a16="http://schemas.microsoft.com/office/drawing/2014/main" id="{044BA986-BDE6-3500-6CEE-3FFE310C09E1}"/>
                </a:ext>
              </a:extLst>
            </p:cNvPr>
            <p:cNvSpPr/>
            <p:nvPr>
              <p:custDataLst>
                <p:tags r:id="rId20"/>
              </p:custDataLst>
            </p:nvPr>
          </p:nvSpPr>
          <p:spPr>
            <a:xfrm>
              <a:off x="5106438" y="522726"/>
              <a:ext cx="3131345" cy="369332"/>
            </a:xfrm>
            <a:prstGeom prst="rect">
              <a:avLst/>
            </a:prstGeom>
          </p:spPr>
          <p:txBody>
            <a:bodyPr wrap="square">
              <a:spAutoFit/>
            </a:bodyPr>
            <a:lstStyle/>
            <a:p>
              <a:r>
                <a:rPr lang="fr-CA" b="1" dirty="0">
                  <a:solidFill>
                    <a:schemeClr val="dk1"/>
                  </a:solidFill>
                  <a:latin typeface="+mn-lt"/>
                </a:rPr>
                <a:t>Vision stratégique 2030</a:t>
              </a:r>
            </a:p>
          </p:txBody>
        </p:sp>
        <p:grpSp>
          <p:nvGrpSpPr>
            <p:cNvPr id="16" name="Group 15">
              <a:extLst>
                <a:ext uri="{FF2B5EF4-FFF2-40B4-BE49-F238E27FC236}">
                  <a16:creationId xmlns:a16="http://schemas.microsoft.com/office/drawing/2014/main" id="{4CF4CE36-9FE0-44DA-56DC-A3BA43012F55}"/>
                </a:ext>
              </a:extLst>
            </p:cNvPr>
            <p:cNvGrpSpPr/>
            <p:nvPr/>
          </p:nvGrpSpPr>
          <p:grpSpPr>
            <a:xfrm>
              <a:off x="4717176" y="509669"/>
              <a:ext cx="377612" cy="350520"/>
              <a:chOff x="7877431" y="379134"/>
              <a:chExt cx="377612" cy="350520"/>
            </a:xfrm>
          </p:grpSpPr>
          <p:sp>
            <p:nvSpPr>
              <p:cNvPr id="48" name="Ellipse 35">
                <a:extLst>
                  <a:ext uri="{FF2B5EF4-FFF2-40B4-BE49-F238E27FC236}">
                    <a16:creationId xmlns:a16="http://schemas.microsoft.com/office/drawing/2014/main" id="{5561303B-F9D9-6D92-3835-EB13B405EFB6}"/>
                  </a:ext>
                </a:extLst>
              </p:cNvPr>
              <p:cNvSpPr/>
              <p:nvPr>
                <p:custDataLst>
                  <p:tags r:id="rId21"/>
                </p:custDataLst>
              </p:nvPr>
            </p:nvSpPr>
            <p:spPr>
              <a:xfrm>
                <a:off x="7877431" y="379134"/>
                <a:ext cx="350520" cy="350520"/>
              </a:xfrm>
              <a:prstGeom prst="ellipse">
                <a:avLst/>
              </a:prstGeom>
              <a:solidFill>
                <a:srgbClr val="E6E6E6"/>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a:t>
                </a:r>
              </a:p>
            </p:txBody>
          </p:sp>
          <p:pic>
            <p:nvPicPr>
              <p:cNvPr id="2" name="Graphic 1" descr="Eye">
                <a:extLst>
                  <a:ext uri="{FF2B5EF4-FFF2-40B4-BE49-F238E27FC236}">
                    <a16:creationId xmlns:a16="http://schemas.microsoft.com/office/drawing/2014/main" id="{8B83CF29-5A6B-60A7-EC93-71551F25EE78}"/>
                  </a:ext>
                </a:extLst>
              </p:cNvPr>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7880318" y="431816"/>
                <a:ext cx="374725" cy="248307"/>
              </a:xfrm>
              <a:prstGeom prst="rect">
                <a:avLst/>
              </a:prstGeom>
            </p:spPr>
          </p:pic>
        </p:grpSp>
      </p:grpSp>
      <p:grpSp>
        <p:nvGrpSpPr>
          <p:cNvPr id="10" name="Group 9">
            <a:extLst>
              <a:ext uri="{FF2B5EF4-FFF2-40B4-BE49-F238E27FC236}">
                <a16:creationId xmlns:a16="http://schemas.microsoft.com/office/drawing/2014/main" id="{35737BA4-47F6-DDB9-D754-A1D4EA8CF9BD}"/>
              </a:ext>
            </a:extLst>
          </p:cNvPr>
          <p:cNvGrpSpPr/>
          <p:nvPr>
            <p:custDataLst>
              <p:tags r:id="rId6"/>
            </p:custDataLst>
          </p:nvPr>
        </p:nvGrpSpPr>
        <p:grpSpPr>
          <a:xfrm>
            <a:off x="4872670" y="1870744"/>
            <a:ext cx="3534980" cy="369332"/>
            <a:chOff x="4942269" y="635301"/>
            <a:chExt cx="3534980" cy="369332"/>
          </a:xfrm>
        </p:grpSpPr>
        <p:grpSp>
          <p:nvGrpSpPr>
            <p:cNvPr id="39" name="Groupe 38">
              <a:extLst>
                <a:ext uri="{FF2B5EF4-FFF2-40B4-BE49-F238E27FC236}">
                  <a16:creationId xmlns:a16="http://schemas.microsoft.com/office/drawing/2014/main" id="{11DFAB61-4D95-7874-3CAD-EBB481C971B4}"/>
                </a:ext>
              </a:extLst>
            </p:cNvPr>
            <p:cNvGrpSpPr/>
            <p:nvPr>
              <p:custDataLst>
                <p:tags r:id="rId18"/>
              </p:custDataLst>
            </p:nvPr>
          </p:nvGrpSpPr>
          <p:grpSpPr>
            <a:xfrm>
              <a:off x="4942269" y="635301"/>
              <a:ext cx="350520" cy="350520"/>
              <a:chOff x="7612380" y="640080"/>
              <a:chExt cx="350520" cy="350520"/>
            </a:xfrm>
          </p:grpSpPr>
          <p:sp>
            <p:nvSpPr>
              <p:cNvPr id="40" name="Ellipse 39">
                <a:extLst>
                  <a:ext uri="{FF2B5EF4-FFF2-40B4-BE49-F238E27FC236}">
                    <a16:creationId xmlns:a16="http://schemas.microsoft.com/office/drawing/2014/main" id="{0343A79A-DDA9-B5F4-66A8-50BFB33346FC}"/>
                  </a:ext>
                </a:extLst>
              </p:cNvPr>
              <p:cNvSpPr/>
              <p:nvPr/>
            </p:nvSpPr>
            <p:spPr>
              <a:xfrm>
                <a:off x="7612380" y="640080"/>
                <a:ext cx="350520" cy="350520"/>
              </a:xfrm>
              <a:prstGeom prst="ellipse">
                <a:avLst/>
              </a:prstGeom>
              <a:solidFill>
                <a:srgbClr val="E6E6E6"/>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1" name="AutoShape 123">
                <a:extLst>
                  <a:ext uri="{FF2B5EF4-FFF2-40B4-BE49-F238E27FC236}">
                    <a16:creationId xmlns:a16="http://schemas.microsoft.com/office/drawing/2014/main" id="{BE2619B1-FA44-9C0D-738C-CBBF184C8712}"/>
                  </a:ext>
                </a:extLst>
              </p:cNvPr>
              <p:cNvSpPr>
                <a:spLocks/>
              </p:cNvSpPr>
              <p:nvPr/>
            </p:nvSpPr>
            <p:spPr bwMode="auto">
              <a:xfrm>
                <a:off x="7678078" y="710773"/>
                <a:ext cx="219124" cy="2091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494A49"/>
              </a:solidFill>
              <a:ln>
                <a:noFill/>
              </a:ln>
              <a:effectLst/>
            </p:spPr>
            <p:txBody>
              <a:bodyPr lIns="19048" tIns="19048" rIns="19048" bIns="19048" anchor="ctr"/>
              <a:lstStyle/>
              <a:p>
                <a:pPr defTabSz="171230" fontAlgn="auto">
                  <a:spcBef>
                    <a:spcPts val="0"/>
                  </a:spcBef>
                  <a:spcAft>
                    <a:spcPts val="0"/>
                  </a:spcAft>
                  <a:defRPr/>
                </a:pPr>
                <a:endParaRPr lang="es-ES" sz="105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sp>
          <p:nvSpPr>
            <p:cNvPr id="42" name="Rectangle 41">
              <a:extLst>
                <a:ext uri="{FF2B5EF4-FFF2-40B4-BE49-F238E27FC236}">
                  <a16:creationId xmlns:a16="http://schemas.microsoft.com/office/drawing/2014/main" id="{52A34435-D331-9E07-B58F-6BA56D88E9A8}"/>
                </a:ext>
              </a:extLst>
            </p:cNvPr>
            <p:cNvSpPr/>
            <p:nvPr>
              <p:custDataLst>
                <p:tags r:id="rId19"/>
              </p:custDataLst>
            </p:nvPr>
          </p:nvSpPr>
          <p:spPr>
            <a:xfrm>
              <a:off x="5345904" y="635301"/>
              <a:ext cx="3131345" cy="369332"/>
            </a:xfrm>
            <a:prstGeom prst="rect">
              <a:avLst/>
            </a:prstGeom>
          </p:spPr>
          <p:txBody>
            <a:bodyPr wrap="square">
              <a:spAutoFit/>
            </a:bodyPr>
            <a:lstStyle/>
            <a:p>
              <a:r>
                <a:rPr lang="fr-CA" b="1" dirty="0">
                  <a:solidFill>
                    <a:schemeClr val="dk1"/>
                  </a:solidFill>
                  <a:latin typeface="+mn-lt"/>
                </a:rPr>
                <a:t>Ambitions 2030</a:t>
              </a:r>
            </a:p>
          </p:txBody>
        </p:sp>
      </p:grpSp>
      <p:sp>
        <p:nvSpPr>
          <p:cNvPr id="12" name="Rectangle 11">
            <a:extLst>
              <a:ext uri="{FF2B5EF4-FFF2-40B4-BE49-F238E27FC236}">
                <a16:creationId xmlns:a16="http://schemas.microsoft.com/office/drawing/2014/main" id="{EBC6D7A6-F2DC-CD22-E873-0F3F1A7AE71B}"/>
              </a:ext>
            </a:extLst>
          </p:cNvPr>
          <p:cNvSpPr/>
          <p:nvPr>
            <p:custDataLst>
              <p:tags r:id="rId7"/>
            </p:custDataLst>
          </p:nvPr>
        </p:nvSpPr>
        <p:spPr>
          <a:xfrm>
            <a:off x="26178" y="3676570"/>
            <a:ext cx="5933402" cy="1443034"/>
          </a:xfrm>
          <a:prstGeom prst="rect">
            <a:avLst/>
          </a:prstGeom>
          <a:noFill/>
          <a:ln>
            <a:noFill/>
          </a:ln>
        </p:spPr>
        <p:style>
          <a:lnRef idx="2">
            <a:schemeClr val="dk1"/>
          </a:lnRef>
          <a:fillRef idx="1">
            <a:schemeClr val="lt1"/>
          </a:fillRef>
          <a:effectRef idx="0">
            <a:schemeClr val="dk1"/>
          </a:effectRef>
          <a:fontRef idx="minor">
            <a:schemeClr val="dk1"/>
          </a:fontRef>
        </p:style>
        <p:txBody>
          <a:bodyPr numCol="1" rtlCol="0" anchor="t"/>
          <a:lstStyle/>
          <a:p>
            <a:pPr marL="285750" lvl="2" indent="-285750">
              <a:spcAft>
                <a:spcPts val="600"/>
              </a:spcAft>
              <a:buClr>
                <a:srgbClr val="1D446B"/>
              </a:buClr>
              <a:buFont typeface="Wingdings" panose="05000000000000000000" pitchFamily="2" charset="2"/>
              <a:buChar char="§"/>
              <a:defRPr/>
            </a:pPr>
            <a:r>
              <a:rPr lang="fr-CA" sz="1400" b="1" dirty="0">
                <a:solidFill>
                  <a:srgbClr val="1D446B"/>
                </a:solidFill>
              </a:rPr>
              <a:t>Équipe : </a:t>
            </a:r>
            <a:r>
              <a:rPr lang="fr-CA" sz="1400" dirty="0">
                <a:solidFill>
                  <a:schemeClr val="tx2"/>
                </a:solidFill>
              </a:rPr>
              <a:t>La force de leadership d’une équipe dynamique, experte et accessible.</a:t>
            </a:r>
          </a:p>
          <a:p>
            <a:pPr marL="285750" lvl="2" indent="-285750">
              <a:spcAft>
                <a:spcPts val="600"/>
              </a:spcAft>
              <a:buClr>
                <a:srgbClr val="1D446B"/>
              </a:buClr>
              <a:buFont typeface="Wingdings" panose="05000000000000000000" pitchFamily="2" charset="2"/>
              <a:buChar char="§"/>
              <a:defRPr/>
            </a:pPr>
            <a:r>
              <a:rPr lang="fr-CA" sz="1400" b="1" dirty="0">
                <a:solidFill>
                  <a:srgbClr val="1D446B"/>
                </a:solidFill>
              </a:rPr>
              <a:t>Notoriété : </a:t>
            </a:r>
            <a:r>
              <a:rPr lang="fr-CA" sz="1400" dirty="0">
                <a:solidFill>
                  <a:schemeClr val="tx2"/>
                </a:solidFill>
              </a:rPr>
              <a:t>La force de l’image de marque et la solide réputation de l’organisation. </a:t>
            </a:r>
          </a:p>
          <a:p>
            <a:pPr marL="285750" lvl="2" indent="-285750">
              <a:spcAft>
                <a:spcPts val="600"/>
              </a:spcAft>
              <a:buClr>
                <a:srgbClr val="1D446B"/>
              </a:buClr>
              <a:buFont typeface="Wingdings" panose="05000000000000000000" pitchFamily="2" charset="2"/>
              <a:buChar char="§"/>
              <a:defRPr/>
            </a:pPr>
            <a:r>
              <a:rPr lang="fr-CA" sz="1400" b="1" dirty="0">
                <a:solidFill>
                  <a:srgbClr val="1D446B"/>
                </a:solidFill>
              </a:rPr>
              <a:t>Culture : </a:t>
            </a:r>
            <a:r>
              <a:rPr lang="fr-CA" sz="1400" dirty="0">
                <a:solidFill>
                  <a:schemeClr val="tx2"/>
                </a:solidFill>
              </a:rPr>
              <a:t>La culture de « proximité terrain » et de l’approche d’accompagnement.</a:t>
            </a:r>
          </a:p>
          <a:p>
            <a:pPr marL="285750" lvl="2" indent="-285750">
              <a:spcAft>
                <a:spcPts val="600"/>
              </a:spcAft>
              <a:buClr>
                <a:srgbClr val="1D446B"/>
              </a:buClr>
              <a:buFont typeface="Wingdings" panose="05000000000000000000" pitchFamily="2" charset="2"/>
              <a:buChar char="§"/>
              <a:defRPr/>
            </a:pPr>
            <a:r>
              <a:rPr lang="fr-CA" sz="1400" b="1" dirty="0">
                <a:solidFill>
                  <a:srgbClr val="1D446B"/>
                </a:solidFill>
              </a:rPr>
              <a:t>Valeur perçue : </a:t>
            </a:r>
            <a:r>
              <a:rPr lang="fr-CA" sz="1400" dirty="0">
                <a:solidFill>
                  <a:schemeClr val="tx2"/>
                </a:solidFill>
              </a:rPr>
              <a:t>Une association créatrice de valeur pour son industrie.</a:t>
            </a:r>
          </a:p>
          <a:p>
            <a:pPr marL="285750" lvl="2" indent="-285750">
              <a:spcAft>
                <a:spcPts val="600"/>
              </a:spcAft>
              <a:buClr>
                <a:srgbClr val="1D446B"/>
              </a:buClr>
              <a:buFont typeface="Wingdings" panose="05000000000000000000" pitchFamily="2" charset="2"/>
              <a:buChar char="§"/>
              <a:defRPr/>
            </a:pPr>
            <a:r>
              <a:rPr lang="fr-CA" sz="1400" b="1" dirty="0">
                <a:solidFill>
                  <a:srgbClr val="1D446B"/>
                </a:solidFill>
              </a:rPr>
              <a:t>Tendance : </a:t>
            </a:r>
            <a:r>
              <a:rPr lang="fr-CA" sz="1400" dirty="0">
                <a:solidFill>
                  <a:schemeClr val="tx2"/>
                </a:solidFill>
              </a:rPr>
              <a:t>Une offre touristique en ligne avec les tendances de l’industrie.</a:t>
            </a:r>
          </a:p>
        </p:txBody>
      </p:sp>
      <p:sp>
        <p:nvSpPr>
          <p:cNvPr id="22" name="Rectangle 21">
            <a:extLst>
              <a:ext uri="{FF2B5EF4-FFF2-40B4-BE49-F238E27FC236}">
                <a16:creationId xmlns:a16="http://schemas.microsoft.com/office/drawing/2014/main" id="{2A8EFE27-D109-FDC4-8035-E1B2AC804CAB}"/>
              </a:ext>
            </a:extLst>
          </p:cNvPr>
          <p:cNvSpPr/>
          <p:nvPr>
            <p:custDataLst>
              <p:tags r:id="rId8"/>
            </p:custDataLst>
          </p:nvPr>
        </p:nvSpPr>
        <p:spPr>
          <a:xfrm>
            <a:off x="5821532" y="3683874"/>
            <a:ext cx="6344291" cy="1636998"/>
          </a:xfrm>
          <a:prstGeom prst="rect">
            <a:avLst/>
          </a:prstGeom>
          <a:noFill/>
          <a:ln>
            <a:noFill/>
          </a:ln>
        </p:spPr>
        <p:style>
          <a:lnRef idx="2">
            <a:schemeClr val="dk1"/>
          </a:lnRef>
          <a:fillRef idx="1">
            <a:schemeClr val="lt1"/>
          </a:fillRef>
          <a:effectRef idx="0">
            <a:schemeClr val="dk1"/>
          </a:effectRef>
          <a:fontRef idx="minor">
            <a:schemeClr val="dk1"/>
          </a:fontRef>
        </p:style>
        <p:txBody>
          <a:bodyPr numCol="1" rtlCol="0" anchor="t"/>
          <a:lstStyle/>
          <a:p>
            <a:pPr marL="285750" lvl="2" indent="-285750">
              <a:spcAft>
                <a:spcPts val="600"/>
              </a:spcAft>
              <a:buClr>
                <a:srgbClr val="1D446B"/>
              </a:buClr>
              <a:buFont typeface="Wingdings" panose="05000000000000000000" pitchFamily="2" charset="2"/>
              <a:buChar char="§"/>
            </a:pPr>
            <a:r>
              <a:rPr lang="fr-CA" sz="1400" b="1" dirty="0">
                <a:solidFill>
                  <a:srgbClr val="1D446B"/>
                </a:solidFill>
              </a:rPr>
              <a:t>Accueil touristique : </a:t>
            </a:r>
            <a:r>
              <a:rPr lang="fr-CA" sz="1400" dirty="0">
                <a:solidFill>
                  <a:schemeClr val="tx2"/>
                </a:solidFill>
              </a:rPr>
              <a:t>Le manque d’uniformité de l’accueil touristique.</a:t>
            </a:r>
          </a:p>
          <a:p>
            <a:pPr marL="285750" lvl="2" indent="-285750">
              <a:spcAft>
                <a:spcPts val="600"/>
              </a:spcAft>
              <a:buClr>
                <a:srgbClr val="1D446B"/>
              </a:buClr>
              <a:buFont typeface="Wingdings" panose="05000000000000000000" pitchFamily="2" charset="2"/>
              <a:buChar char="§"/>
            </a:pPr>
            <a:r>
              <a:rPr lang="fr-CA" sz="1400" b="1" dirty="0">
                <a:solidFill>
                  <a:srgbClr val="1D446B"/>
                </a:solidFill>
              </a:rPr>
              <a:t>Partenaires touristiques : </a:t>
            </a:r>
            <a:r>
              <a:rPr lang="fr-CA" sz="1400" dirty="0">
                <a:solidFill>
                  <a:schemeClr val="tx2"/>
                </a:solidFill>
              </a:rPr>
              <a:t>La confusion des mandats et la perception de compétition.</a:t>
            </a:r>
          </a:p>
          <a:p>
            <a:pPr marL="285750" lvl="2" indent="-285750">
              <a:spcAft>
                <a:spcPts val="600"/>
              </a:spcAft>
              <a:buClr>
                <a:srgbClr val="1D446B"/>
              </a:buClr>
              <a:buFont typeface="Wingdings" panose="05000000000000000000" pitchFamily="2" charset="2"/>
              <a:buChar char="§"/>
            </a:pPr>
            <a:r>
              <a:rPr lang="fr-CA" sz="1400" b="1" dirty="0">
                <a:solidFill>
                  <a:srgbClr val="1D446B"/>
                </a:solidFill>
              </a:rPr>
              <a:t>Relations MRC : </a:t>
            </a:r>
            <a:r>
              <a:rPr lang="fr-CA" sz="1400" dirty="0">
                <a:solidFill>
                  <a:schemeClr val="tx2"/>
                </a:solidFill>
              </a:rPr>
              <a:t>Le besoin de miser sur un lien de confiance fort avec les MRC.</a:t>
            </a:r>
          </a:p>
          <a:p>
            <a:pPr marL="285750" lvl="2" indent="-285750">
              <a:spcAft>
                <a:spcPts val="600"/>
              </a:spcAft>
              <a:buClr>
                <a:srgbClr val="1D446B"/>
              </a:buClr>
              <a:buFont typeface="Wingdings" panose="05000000000000000000" pitchFamily="2" charset="2"/>
              <a:buChar char="§"/>
            </a:pPr>
            <a:r>
              <a:rPr lang="fr-CA" sz="1400" b="1" dirty="0">
                <a:solidFill>
                  <a:srgbClr val="1D446B"/>
                </a:solidFill>
              </a:rPr>
              <a:t>Changements climatiques : </a:t>
            </a:r>
            <a:r>
              <a:rPr lang="fr-CA" sz="1400" dirty="0">
                <a:solidFill>
                  <a:schemeClr val="tx2"/>
                </a:solidFill>
              </a:rPr>
              <a:t>L’impact des changements climatiques sur notre offre.</a:t>
            </a:r>
          </a:p>
          <a:p>
            <a:pPr marL="285750" lvl="2" indent="-285750">
              <a:spcAft>
                <a:spcPts val="600"/>
              </a:spcAft>
              <a:buClr>
                <a:srgbClr val="1D446B"/>
              </a:buClr>
              <a:buFont typeface="Wingdings" panose="05000000000000000000" pitchFamily="2" charset="2"/>
              <a:buChar char="§"/>
            </a:pPr>
            <a:r>
              <a:rPr lang="fr-CA" sz="1400" b="1" dirty="0">
                <a:solidFill>
                  <a:srgbClr val="1D446B"/>
                </a:solidFill>
              </a:rPr>
              <a:t>Contexte économique : </a:t>
            </a:r>
            <a:r>
              <a:rPr lang="fr-CA" sz="1400" dirty="0">
                <a:solidFill>
                  <a:schemeClr val="tx2"/>
                </a:solidFill>
              </a:rPr>
              <a:t>L’instabilité économique et son impact sur l’industrie.</a:t>
            </a:r>
          </a:p>
        </p:txBody>
      </p:sp>
      <p:sp>
        <p:nvSpPr>
          <p:cNvPr id="23" name="Rectangle 22">
            <a:extLst>
              <a:ext uri="{FF2B5EF4-FFF2-40B4-BE49-F238E27FC236}">
                <a16:creationId xmlns:a16="http://schemas.microsoft.com/office/drawing/2014/main" id="{0B181A34-7E5C-BEA0-AED9-22443E148648}"/>
              </a:ext>
            </a:extLst>
          </p:cNvPr>
          <p:cNvSpPr/>
          <p:nvPr>
            <p:custDataLst>
              <p:tags r:id="rId9"/>
            </p:custDataLst>
          </p:nvPr>
        </p:nvSpPr>
        <p:spPr>
          <a:xfrm>
            <a:off x="-8638" y="5690422"/>
            <a:ext cx="12205238" cy="11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solidFill>
                <a:srgbClr val="4E443C"/>
              </a:solidFill>
            </a:endParaRPr>
          </a:p>
        </p:txBody>
      </p:sp>
      <p:grpSp>
        <p:nvGrpSpPr>
          <p:cNvPr id="25" name="Group 44">
            <a:extLst>
              <a:ext uri="{FF2B5EF4-FFF2-40B4-BE49-F238E27FC236}">
                <a16:creationId xmlns:a16="http://schemas.microsoft.com/office/drawing/2014/main" id="{F5F1E18C-32E8-FEB7-3E92-B0326E8436CB}"/>
              </a:ext>
            </a:extLst>
          </p:cNvPr>
          <p:cNvGrpSpPr/>
          <p:nvPr>
            <p:custDataLst>
              <p:tags r:id="rId10"/>
            </p:custDataLst>
          </p:nvPr>
        </p:nvGrpSpPr>
        <p:grpSpPr>
          <a:xfrm>
            <a:off x="4617833" y="5321091"/>
            <a:ext cx="3530074" cy="369332"/>
            <a:chOff x="3932548" y="3857990"/>
            <a:chExt cx="4890777" cy="369332"/>
          </a:xfrm>
        </p:grpSpPr>
        <p:sp>
          <p:nvSpPr>
            <p:cNvPr id="27" name="Ellipse 35">
              <a:extLst>
                <a:ext uri="{FF2B5EF4-FFF2-40B4-BE49-F238E27FC236}">
                  <a16:creationId xmlns:a16="http://schemas.microsoft.com/office/drawing/2014/main" id="{E11C3EBB-3AB0-01D6-327F-6381CA10A4CC}"/>
                </a:ext>
              </a:extLst>
            </p:cNvPr>
            <p:cNvSpPr/>
            <p:nvPr>
              <p:custDataLst>
                <p:tags r:id="rId16"/>
              </p:custDataLst>
            </p:nvPr>
          </p:nvSpPr>
          <p:spPr>
            <a:xfrm>
              <a:off x="3932548" y="3857990"/>
              <a:ext cx="403634" cy="350520"/>
            </a:xfrm>
            <a:prstGeom prst="ellipse">
              <a:avLst/>
            </a:prstGeom>
            <a:solidFill>
              <a:srgbClr val="E6E6E6"/>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8" name="Rectangle 27">
              <a:extLst>
                <a:ext uri="{FF2B5EF4-FFF2-40B4-BE49-F238E27FC236}">
                  <a16:creationId xmlns:a16="http://schemas.microsoft.com/office/drawing/2014/main" id="{1C10B27A-2703-FAA5-CB5A-040F2C12F799}"/>
                </a:ext>
              </a:extLst>
            </p:cNvPr>
            <p:cNvSpPr/>
            <p:nvPr>
              <p:custDataLst>
                <p:tags r:id="rId17"/>
              </p:custDataLst>
            </p:nvPr>
          </p:nvSpPr>
          <p:spPr>
            <a:xfrm>
              <a:off x="4326729" y="3857990"/>
              <a:ext cx="4496596" cy="369332"/>
            </a:xfrm>
            <a:prstGeom prst="rect">
              <a:avLst/>
            </a:prstGeom>
          </p:spPr>
          <p:txBody>
            <a:bodyPr wrap="square">
              <a:spAutoFit/>
            </a:bodyPr>
            <a:lstStyle/>
            <a:p>
              <a:r>
                <a:rPr lang="fr-CA" b="1" dirty="0">
                  <a:solidFill>
                    <a:schemeClr val="dk1"/>
                  </a:solidFill>
                  <a:latin typeface="+mn-lt"/>
                </a:rPr>
                <a:t>Chantiers stratégiques </a:t>
              </a:r>
            </a:p>
          </p:txBody>
        </p:sp>
      </p:grpSp>
      <p:pic>
        <p:nvPicPr>
          <p:cNvPr id="11" name="Image 10">
            <a:extLst>
              <a:ext uri="{FF2B5EF4-FFF2-40B4-BE49-F238E27FC236}">
                <a16:creationId xmlns:a16="http://schemas.microsoft.com/office/drawing/2014/main" id="{D87BDDC2-39A1-8DAA-54A5-0CA2205089FB}"/>
              </a:ext>
            </a:extLst>
          </p:cNvPr>
          <p:cNvPicPr>
            <a:picLocks noChangeAspect="1"/>
          </p:cNvPicPr>
          <p:nvPr>
            <p:custDataLst>
              <p:tags r:id="rId11"/>
            </p:custDataLst>
          </p:nvPr>
        </p:nvPicPr>
        <p:blipFill>
          <a:blip r:embed="rId36"/>
          <a:stretch>
            <a:fillRect/>
          </a:stretch>
        </p:blipFill>
        <p:spPr>
          <a:xfrm>
            <a:off x="9048996" y="219711"/>
            <a:ext cx="2739287" cy="572165"/>
          </a:xfrm>
          <a:prstGeom prst="rect">
            <a:avLst/>
          </a:prstGeom>
        </p:spPr>
      </p:pic>
      <p:sp>
        <p:nvSpPr>
          <p:cNvPr id="29" name="AutoShape 135">
            <a:extLst>
              <a:ext uri="{FF2B5EF4-FFF2-40B4-BE49-F238E27FC236}">
                <a16:creationId xmlns:a16="http://schemas.microsoft.com/office/drawing/2014/main" id="{9E025475-F166-C8C3-BF02-FC46BC0B8F03}"/>
              </a:ext>
            </a:extLst>
          </p:cNvPr>
          <p:cNvSpPr>
            <a:spLocks/>
          </p:cNvSpPr>
          <p:nvPr>
            <p:custDataLst>
              <p:tags r:id="rId12"/>
            </p:custDataLst>
          </p:nvPr>
        </p:nvSpPr>
        <p:spPr bwMode="auto">
          <a:xfrm>
            <a:off x="4658263" y="5395805"/>
            <a:ext cx="255099" cy="201091"/>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rgbClr val="494A49"/>
          </a:solidFill>
          <a:ln>
            <a:noFill/>
          </a:ln>
          <a:effectLst/>
        </p:spPr>
        <p:txBody>
          <a:bodyPr lIns="19048" tIns="19048" rIns="19048" bIns="19048" anchor="ctr"/>
          <a:lstStyle/>
          <a:p>
            <a:pPr defTabSz="171230" fontAlgn="auto">
              <a:spcBef>
                <a:spcPts val="0"/>
              </a:spcBef>
              <a:spcAft>
                <a:spcPts val="0"/>
              </a:spcAft>
              <a:defRPr/>
            </a:pPr>
            <a:endParaRPr lang="es-ES" sz="14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4" name="Rectangle 3">
            <a:extLst>
              <a:ext uri="{FF2B5EF4-FFF2-40B4-BE49-F238E27FC236}">
                <a16:creationId xmlns:a16="http://schemas.microsoft.com/office/drawing/2014/main" id="{C347A712-381C-A3F9-3AEA-DE48F432560E}"/>
              </a:ext>
            </a:extLst>
          </p:cNvPr>
          <p:cNvSpPr/>
          <p:nvPr>
            <p:custDataLst>
              <p:tags r:id="rId13"/>
            </p:custDataLst>
          </p:nvPr>
        </p:nvSpPr>
        <p:spPr>
          <a:xfrm>
            <a:off x="-39909" y="2265876"/>
            <a:ext cx="4016996" cy="800197"/>
          </a:xfrm>
          <a:prstGeom prst="rect">
            <a:avLst/>
          </a:prstGeom>
          <a:noFill/>
          <a:ln>
            <a:noFill/>
          </a:ln>
        </p:spPr>
        <p:style>
          <a:lnRef idx="2">
            <a:schemeClr val="dk1"/>
          </a:lnRef>
          <a:fillRef idx="1">
            <a:schemeClr val="lt1"/>
          </a:fillRef>
          <a:effectRef idx="0">
            <a:schemeClr val="dk1"/>
          </a:effectRef>
          <a:fontRef idx="minor">
            <a:schemeClr val="dk1"/>
          </a:fontRef>
        </p:style>
        <p:txBody>
          <a:bodyPr numCol="1" rtlCol="0" anchor="t"/>
          <a:lstStyle/>
          <a:p>
            <a:pPr marL="0" lvl="1" indent="-457200" algn="ctr">
              <a:spcAft>
                <a:spcPts val="600"/>
              </a:spcAft>
            </a:pPr>
            <a:r>
              <a:rPr lang="fr-CA" altLang="fr-FR" sz="2000" b="1" dirty="0">
                <a:solidFill>
                  <a:srgbClr val="1D446B"/>
                </a:solidFill>
              </a:rPr>
              <a:t>Avoir opéré le virage 4 saisons.</a:t>
            </a:r>
          </a:p>
        </p:txBody>
      </p:sp>
      <p:sp>
        <p:nvSpPr>
          <p:cNvPr id="6" name="Rectangle 5">
            <a:extLst>
              <a:ext uri="{FF2B5EF4-FFF2-40B4-BE49-F238E27FC236}">
                <a16:creationId xmlns:a16="http://schemas.microsoft.com/office/drawing/2014/main" id="{AB84A285-6983-7217-97B9-EFC4A8EE6A82}"/>
              </a:ext>
            </a:extLst>
          </p:cNvPr>
          <p:cNvSpPr/>
          <p:nvPr>
            <p:custDataLst>
              <p:tags r:id="rId14"/>
            </p:custDataLst>
          </p:nvPr>
        </p:nvSpPr>
        <p:spPr>
          <a:xfrm>
            <a:off x="4328136" y="2265877"/>
            <a:ext cx="3535731" cy="804608"/>
          </a:xfrm>
          <a:prstGeom prst="rect">
            <a:avLst/>
          </a:prstGeom>
          <a:noFill/>
          <a:ln>
            <a:noFill/>
          </a:ln>
        </p:spPr>
        <p:style>
          <a:lnRef idx="2">
            <a:schemeClr val="dk1"/>
          </a:lnRef>
          <a:fillRef idx="1">
            <a:schemeClr val="lt1"/>
          </a:fillRef>
          <a:effectRef idx="0">
            <a:schemeClr val="dk1"/>
          </a:effectRef>
          <a:fontRef idx="minor">
            <a:schemeClr val="dk1"/>
          </a:fontRef>
        </p:style>
        <p:txBody>
          <a:bodyPr numCol="1" rtlCol="0" anchor="t"/>
          <a:lstStyle/>
          <a:p>
            <a:pPr marL="0" lvl="1" indent="-457200" algn="ctr">
              <a:spcAft>
                <a:spcPts val="600"/>
              </a:spcAft>
            </a:pPr>
            <a:r>
              <a:rPr lang="fr-CA" altLang="fr-FR" sz="2000" b="1" dirty="0">
                <a:solidFill>
                  <a:srgbClr val="1D446B"/>
                </a:solidFill>
              </a:rPr>
              <a:t>Avoir renforcé l’impact positif de TBSL sur l’industrie​.</a:t>
            </a:r>
            <a:endParaRPr lang="fr-CA" sz="1600" dirty="0">
              <a:solidFill>
                <a:schemeClr val="tx2"/>
              </a:solidFill>
              <a:latin typeface="Arial" panose="020B0604020202020204" pitchFamily="34" charset="0"/>
              <a:cs typeface="Arial" panose="020B0604020202020204" pitchFamily="34" charset="0"/>
            </a:endParaRPr>
          </a:p>
          <a:p>
            <a:pPr marL="0" lvl="2">
              <a:spcAft>
                <a:spcPts val="600"/>
              </a:spcAft>
            </a:pPr>
            <a:endParaRPr lang="fr-CA" altLang="fr-FR" sz="2800" b="1" dirty="0">
              <a:solidFill>
                <a:srgbClr val="0083CC"/>
              </a:solidFill>
            </a:endParaRPr>
          </a:p>
        </p:txBody>
      </p:sp>
      <p:sp>
        <p:nvSpPr>
          <p:cNvPr id="14" name="Rectangle 13">
            <a:extLst>
              <a:ext uri="{FF2B5EF4-FFF2-40B4-BE49-F238E27FC236}">
                <a16:creationId xmlns:a16="http://schemas.microsoft.com/office/drawing/2014/main" id="{C0508993-32E7-3840-2897-FA7E3E8FB630}"/>
              </a:ext>
            </a:extLst>
          </p:cNvPr>
          <p:cNvSpPr/>
          <p:nvPr>
            <p:custDataLst>
              <p:tags r:id="rId15"/>
            </p:custDataLst>
          </p:nvPr>
        </p:nvSpPr>
        <p:spPr>
          <a:xfrm>
            <a:off x="8214915" y="2265877"/>
            <a:ext cx="3743269" cy="999300"/>
          </a:xfrm>
          <a:prstGeom prst="rect">
            <a:avLst/>
          </a:prstGeom>
          <a:noFill/>
          <a:ln>
            <a:noFill/>
          </a:ln>
        </p:spPr>
        <p:style>
          <a:lnRef idx="2">
            <a:schemeClr val="dk1"/>
          </a:lnRef>
          <a:fillRef idx="1">
            <a:schemeClr val="lt1"/>
          </a:fillRef>
          <a:effectRef idx="0">
            <a:schemeClr val="dk1"/>
          </a:effectRef>
          <a:fontRef idx="minor">
            <a:schemeClr val="dk1"/>
          </a:fontRef>
        </p:style>
        <p:txBody>
          <a:bodyPr numCol="1" rtlCol="0" anchor="t"/>
          <a:lstStyle/>
          <a:p>
            <a:pPr marL="0" lvl="1" indent="-457200" algn="ctr">
              <a:spcAft>
                <a:spcPts val="600"/>
              </a:spcAft>
            </a:pPr>
            <a:r>
              <a:rPr lang="fr-CA" altLang="fr-FR" sz="2000" b="1" dirty="0">
                <a:solidFill>
                  <a:srgbClr val="1D446B"/>
                </a:solidFill>
              </a:rPr>
              <a:t>Avoir créé un mouvement régional fort, fédérateur et durable autour de la vision touristique de TBSL​.</a:t>
            </a:r>
          </a:p>
        </p:txBody>
      </p:sp>
      <p:cxnSp>
        <p:nvCxnSpPr>
          <p:cNvPr id="15" name="Connecteur droit 14">
            <a:extLst>
              <a:ext uri="{FF2B5EF4-FFF2-40B4-BE49-F238E27FC236}">
                <a16:creationId xmlns:a16="http://schemas.microsoft.com/office/drawing/2014/main" id="{6FA8BE58-83CE-89C1-D8DC-3B3CED0390E5}"/>
              </a:ext>
            </a:extLst>
          </p:cNvPr>
          <p:cNvCxnSpPr/>
          <p:nvPr/>
        </p:nvCxnSpPr>
        <p:spPr>
          <a:xfrm>
            <a:off x="3977087" y="2265876"/>
            <a:ext cx="0" cy="991997"/>
          </a:xfrm>
          <a:prstGeom prst="line">
            <a:avLst/>
          </a:prstGeom>
          <a:ln w="19050">
            <a:solidFill>
              <a:srgbClr val="1D446B"/>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A7FEA1C0-5F5F-7234-8A2B-100C17153B22}"/>
              </a:ext>
            </a:extLst>
          </p:cNvPr>
          <p:cNvCxnSpPr/>
          <p:nvPr/>
        </p:nvCxnSpPr>
        <p:spPr>
          <a:xfrm>
            <a:off x="8090092" y="2265876"/>
            <a:ext cx="0" cy="991997"/>
          </a:xfrm>
          <a:prstGeom prst="line">
            <a:avLst/>
          </a:prstGeom>
          <a:ln w="19050">
            <a:solidFill>
              <a:srgbClr val="1D44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73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2401D-0427-1D6A-7D8D-244A3043F0FE}"/>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EFA106C-A9F5-048E-6615-BF981D1FC42C}"/>
              </a:ext>
            </a:extLst>
          </p:cNvPr>
          <p:cNvSpPr>
            <a:spLocks noGrp="1"/>
          </p:cNvSpPr>
          <p:nvPr>
            <p:ph idx="1"/>
            <p:custDataLst>
              <p:tags r:id="rId1"/>
            </p:custDataLst>
          </p:nvPr>
        </p:nvSpPr>
        <p:spPr>
          <a:xfrm>
            <a:off x="300038" y="1154514"/>
            <a:ext cx="11720513" cy="4548972"/>
          </a:xfrm>
        </p:spPr>
        <p:txBody>
          <a:bodyPr anchor="ctr"/>
          <a:lstStyle/>
          <a:p>
            <a:pPr marL="0" indent="0" algn="ctr">
              <a:buNone/>
            </a:pPr>
            <a:r>
              <a:rPr lang="fr-CA" altLang="fr-FR" sz="5400" b="1" dirty="0">
                <a:solidFill>
                  <a:srgbClr val="1D446B"/>
                </a:solidFill>
              </a:rPr>
              <a:t>CHANTIERS STRATÉGIQUES</a:t>
            </a:r>
          </a:p>
        </p:txBody>
      </p:sp>
    </p:spTree>
    <p:extLst>
      <p:ext uri="{BB962C8B-B14F-4D97-AF65-F5344CB8AC3E}">
        <p14:creationId xmlns:p14="http://schemas.microsoft.com/office/powerpoint/2010/main" val="406207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a:extLst>
              <a:ext uri="{FF2B5EF4-FFF2-40B4-BE49-F238E27FC236}">
                <a16:creationId xmlns:a16="http://schemas.microsoft.com/office/drawing/2014/main" id="{F8652B61-8013-1782-8E1A-B77D6BD93C37}"/>
              </a:ext>
            </a:extLst>
          </p:cNvPr>
          <p:cNvGraphicFramePr>
            <a:graphicFrameLocks noGrp="1"/>
          </p:cNvGraphicFramePr>
          <p:nvPr>
            <p:ph idx="1"/>
            <p:custDataLst>
              <p:tags r:id="rId1"/>
            </p:custDataLst>
            <p:extLst>
              <p:ext uri="{D42A27DB-BD31-4B8C-83A1-F6EECF244321}">
                <p14:modId xmlns:p14="http://schemas.microsoft.com/office/powerpoint/2010/main" val="972445335"/>
              </p:ext>
            </p:extLst>
          </p:nvPr>
        </p:nvGraphicFramePr>
        <p:xfrm>
          <a:off x="791282" y="1500245"/>
          <a:ext cx="10609436" cy="45180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ectangle 6">
            <a:extLst>
              <a:ext uri="{FF2B5EF4-FFF2-40B4-BE49-F238E27FC236}">
                <a16:creationId xmlns:a16="http://schemas.microsoft.com/office/drawing/2014/main" id="{93A74AA6-F1B3-2E4D-DEBD-8508EA610735}"/>
              </a:ext>
            </a:extLst>
          </p:cNvPr>
          <p:cNvSpPr/>
          <p:nvPr>
            <p:custDataLst>
              <p:tags r:id="rId2"/>
            </p:custDataLst>
          </p:nvPr>
        </p:nvSpPr>
        <p:spPr>
          <a:xfrm>
            <a:off x="0" y="162969"/>
            <a:ext cx="7646894" cy="9657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nvGrpSpPr>
          <p:cNvPr id="8" name="Groupe 7">
            <a:extLst>
              <a:ext uri="{FF2B5EF4-FFF2-40B4-BE49-F238E27FC236}">
                <a16:creationId xmlns:a16="http://schemas.microsoft.com/office/drawing/2014/main" id="{454451EC-B6C6-4309-6439-96721971DC3B}"/>
              </a:ext>
            </a:extLst>
          </p:cNvPr>
          <p:cNvGrpSpPr/>
          <p:nvPr>
            <p:custDataLst>
              <p:tags r:id="rId3"/>
            </p:custDataLst>
          </p:nvPr>
        </p:nvGrpSpPr>
        <p:grpSpPr>
          <a:xfrm>
            <a:off x="594202" y="236245"/>
            <a:ext cx="6440107" cy="819612"/>
            <a:chOff x="3923094" y="3857990"/>
            <a:chExt cx="2754212" cy="350520"/>
          </a:xfrm>
        </p:grpSpPr>
        <p:sp>
          <p:nvSpPr>
            <p:cNvPr id="9" name="Ellipse 8">
              <a:extLst>
                <a:ext uri="{FF2B5EF4-FFF2-40B4-BE49-F238E27FC236}">
                  <a16:creationId xmlns:a16="http://schemas.microsoft.com/office/drawing/2014/main" id="{AF2F6CC7-47BC-6177-8F3D-4F0B5ACBED3C}"/>
                </a:ext>
              </a:extLst>
            </p:cNvPr>
            <p:cNvSpPr/>
            <p:nvPr>
              <p:custDataLst>
                <p:tags r:id="rId4"/>
              </p:custDataLst>
            </p:nvPr>
          </p:nvSpPr>
          <p:spPr>
            <a:xfrm>
              <a:off x="3923094" y="3857990"/>
              <a:ext cx="350520" cy="350520"/>
            </a:xfrm>
            <a:prstGeom prst="ellipse">
              <a:avLst/>
            </a:prstGeom>
            <a:solidFill>
              <a:srgbClr val="E6E6E6"/>
            </a:solidFill>
            <a:ln w="6350">
              <a:solidFill>
                <a:srgbClr val="3A6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800" dirty="0"/>
            </a:p>
          </p:txBody>
        </p:sp>
        <p:sp>
          <p:nvSpPr>
            <p:cNvPr id="10" name="Rectangle 9">
              <a:extLst>
                <a:ext uri="{FF2B5EF4-FFF2-40B4-BE49-F238E27FC236}">
                  <a16:creationId xmlns:a16="http://schemas.microsoft.com/office/drawing/2014/main" id="{28F4873B-5AA5-791C-9561-0B2D285D35A2}"/>
                </a:ext>
              </a:extLst>
            </p:cNvPr>
            <p:cNvSpPr/>
            <p:nvPr>
              <p:custDataLst>
                <p:tags r:id="rId5"/>
              </p:custDataLst>
            </p:nvPr>
          </p:nvSpPr>
          <p:spPr>
            <a:xfrm>
              <a:off x="4326729" y="3913853"/>
              <a:ext cx="2350577" cy="223763"/>
            </a:xfrm>
            <a:prstGeom prst="rect">
              <a:avLst/>
            </a:prstGeom>
          </p:spPr>
          <p:txBody>
            <a:bodyPr wrap="square">
              <a:spAutoFit/>
            </a:bodyPr>
            <a:lstStyle/>
            <a:p>
              <a:r>
                <a:rPr lang="fr-CA" sz="2800" b="1" dirty="0">
                  <a:solidFill>
                    <a:schemeClr val="tx2"/>
                  </a:solidFill>
                  <a:latin typeface="+mn-lt"/>
                </a:rPr>
                <a:t>Chantiers stratégiques</a:t>
              </a:r>
            </a:p>
          </p:txBody>
        </p:sp>
        <p:sp>
          <p:nvSpPr>
            <p:cNvPr id="11" name="AutoShape 135">
              <a:extLst>
                <a:ext uri="{FF2B5EF4-FFF2-40B4-BE49-F238E27FC236}">
                  <a16:creationId xmlns:a16="http://schemas.microsoft.com/office/drawing/2014/main" id="{8C3C79A8-0B34-F051-B9BD-525E153043A8}"/>
                </a:ext>
              </a:extLst>
            </p:cNvPr>
            <p:cNvSpPr>
              <a:spLocks/>
            </p:cNvSpPr>
            <p:nvPr>
              <p:custDataLst>
                <p:tags r:id="rId6"/>
              </p:custDataLst>
            </p:nvPr>
          </p:nvSpPr>
          <p:spPr bwMode="auto">
            <a:xfrm>
              <a:off x="3980557" y="3909291"/>
              <a:ext cx="248412" cy="24206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chemeClr val="tx1"/>
            </a:solidFill>
            <a:ln>
              <a:solidFill>
                <a:schemeClr val="tx1"/>
              </a:solidFill>
            </a:ln>
            <a:effectLst/>
          </p:spPr>
          <p:txBody>
            <a:bodyPr lIns="19048" tIns="19048" rIns="19048" bIns="19048" anchor="ctr"/>
            <a:lstStyle/>
            <a:p>
              <a:pPr defTabSz="171230" fontAlgn="auto">
                <a:spcBef>
                  <a:spcPts val="0"/>
                </a:spcBef>
                <a:spcAft>
                  <a:spcPts val="0"/>
                </a:spcAft>
                <a:defRPr/>
              </a:pPr>
              <a:endParaRPr lang="es-ES" sz="14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spTree>
    <p:extLst>
      <p:ext uri="{BB962C8B-B14F-4D97-AF65-F5344CB8AC3E}">
        <p14:creationId xmlns:p14="http://schemas.microsoft.com/office/powerpoint/2010/main" val="2499456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0" y="162969"/>
            <a:ext cx="7646894" cy="9657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30" name="Groupe 29"/>
          <p:cNvGrpSpPr/>
          <p:nvPr>
            <p:custDataLst>
              <p:tags r:id="rId2"/>
            </p:custDataLst>
          </p:nvPr>
        </p:nvGrpSpPr>
        <p:grpSpPr>
          <a:xfrm>
            <a:off x="594202" y="236245"/>
            <a:ext cx="6440107" cy="819612"/>
            <a:chOff x="3923094" y="3857990"/>
            <a:chExt cx="2754212" cy="350520"/>
          </a:xfrm>
        </p:grpSpPr>
        <p:sp>
          <p:nvSpPr>
            <p:cNvPr id="31" name="Ellipse 30"/>
            <p:cNvSpPr/>
            <p:nvPr>
              <p:custDataLst>
                <p:tags r:id="rId8"/>
              </p:custDataLst>
            </p:nvPr>
          </p:nvSpPr>
          <p:spPr>
            <a:xfrm>
              <a:off x="3923094" y="3857990"/>
              <a:ext cx="350520" cy="350520"/>
            </a:xfrm>
            <a:prstGeom prst="ellipse">
              <a:avLst/>
            </a:prstGeom>
            <a:solidFill>
              <a:srgbClr val="E6E6E6"/>
            </a:solidFill>
            <a:ln w="6350">
              <a:solidFill>
                <a:srgbClr val="3A6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800"/>
            </a:p>
          </p:txBody>
        </p:sp>
        <p:sp>
          <p:nvSpPr>
            <p:cNvPr id="32" name="Rectangle 31"/>
            <p:cNvSpPr/>
            <p:nvPr>
              <p:custDataLst>
                <p:tags r:id="rId9"/>
              </p:custDataLst>
            </p:nvPr>
          </p:nvSpPr>
          <p:spPr>
            <a:xfrm>
              <a:off x="4326729" y="3913853"/>
              <a:ext cx="2350577" cy="223763"/>
            </a:xfrm>
            <a:prstGeom prst="rect">
              <a:avLst/>
            </a:prstGeom>
          </p:spPr>
          <p:txBody>
            <a:bodyPr wrap="square">
              <a:spAutoFit/>
            </a:bodyPr>
            <a:lstStyle/>
            <a:p>
              <a:r>
                <a:rPr lang="fr-CA" sz="2800" b="1">
                  <a:solidFill>
                    <a:srgbClr val="333F48"/>
                  </a:solidFill>
                  <a:latin typeface="+mn-lt"/>
                </a:rPr>
                <a:t>Chantier stratégique #1</a:t>
              </a:r>
            </a:p>
          </p:txBody>
        </p:sp>
        <p:sp>
          <p:nvSpPr>
            <p:cNvPr id="33" name="AutoShape 135"/>
            <p:cNvSpPr>
              <a:spLocks/>
            </p:cNvSpPr>
            <p:nvPr>
              <p:custDataLst>
                <p:tags r:id="rId10"/>
              </p:custDataLst>
            </p:nvPr>
          </p:nvSpPr>
          <p:spPr bwMode="auto">
            <a:xfrm>
              <a:off x="3980557" y="3909291"/>
              <a:ext cx="248412" cy="24206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chemeClr val="tx1"/>
            </a:solidFill>
            <a:ln>
              <a:noFill/>
            </a:ln>
            <a:effectLst/>
          </p:spPr>
          <p:txBody>
            <a:bodyPr lIns="19048" tIns="19048" rIns="19048" bIns="19048" anchor="ctr"/>
            <a:lstStyle/>
            <a:p>
              <a:pPr defTabSz="171230" fontAlgn="auto">
                <a:spcBef>
                  <a:spcPts val="0"/>
                </a:spcBef>
                <a:spcAft>
                  <a:spcPts val="0"/>
                </a:spcAft>
                <a:defRPr/>
              </a:pPr>
              <a:endParaRPr lang="es-ES" sz="1400">
                <a:solidFill>
                  <a:srgbClr val="44CEB9"/>
                </a:solidFill>
                <a:effectLst>
                  <a:outerShdw blurRad="38100" dist="38100" dir="2700000" algn="tl">
                    <a:srgbClr val="000000"/>
                  </a:outerShdw>
                </a:effectLst>
                <a:latin typeface="Gill Sans" charset="0"/>
                <a:cs typeface="Gill Sans" charset="0"/>
                <a:sym typeface="Gill Sans" charset="0"/>
              </a:endParaRPr>
            </a:p>
          </p:txBody>
        </p:sp>
      </p:grpSp>
      <p:sp>
        <p:nvSpPr>
          <p:cNvPr id="4" name="Rectangle 3">
            <a:extLst>
              <a:ext uri="{FF2B5EF4-FFF2-40B4-BE49-F238E27FC236}">
                <a16:creationId xmlns:a16="http://schemas.microsoft.com/office/drawing/2014/main" id="{D978C6BA-0F82-424F-A43B-ACCDC2119A3F}"/>
              </a:ext>
            </a:extLst>
          </p:cNvPr>
          <p:cNvSpPr/>
          <p:nvPr>
            <p:custDataLst>
              <p:tags r:id="rId3"/>
            </p:custDataLst>
          </p:nvPr>
        </p:nvSpPr>
        <p:spPr>
          <a:xfrm>
            <a:off x="397668" y="1369608"/>
            <a:ext cx="11396663" cy="861774"/>
          </a:xfrm>
          <a:prstGeom prst="rect">
            <a:avLst/>
          </a:prstGeom>
        </p:spPr>
        <p:txBody>
          <a:bodyPr wrap="square">
            <a:spAutoFit/>
          </a:bodyPr>
          <a:lstStyle/>
          <a:p>
            <a:pPr marL="457200" lvl="0" indent="-457200">
              <a:spcAft>
                <a:spcPts val="1200"/>
              </a:spcAft>
              <a:buAutoNum type="arabicPeriod"/>
            </a:pPr>
            <a:r>
              <a:rPr lang="fr-CA" sz="2000" b="1" dirty="0">
                <a:solidFill>
                  <a:srgbClr val="1D446B"/>
                </a:solidFill>
              </a:rPr>
              <a:t>TOURISME 4 SAISONS</a:t>
            </a:r>
          </a:p>
          <a:p>
            <a:pPr lvl="0">
              <a:spcAft>
                <a:spcPts val="1200"/>
              </a:spcAft>
            </a:pPr>
            <a:r>
              <a:rPr lang="fr-CA" sz="2000" b="1" dirty="0">
                <a:solidFill>
                  <a:schemeClr val="tx1">
                    <a:lumMod val="85000"/>
                    <a:lumOff val="15000"/>
                  </a:schemeClr>
                </a:solidFill>
              </a:rPr>
              <a:t>Renforcer nos initiatives vers le développement d’une véritable destination 4 saisons.</a:t>
            </a:r>
            <a:endParaRPr lang="fr-CA" sz="2000" b="1" noProof="0" dirty="0">
              <a:solidFill>
                <a:schemeClr val="tx1">
                  <a:lumMod val="85000"/>
                  <a:lumOff val="15000"/>
                </a:schemeClr>
              </a:solidFill>
            </a:endParaRPr>
          </a:p>
        </p:txBody>
      </p:sp>
      <p:sp>
        <p:nvSpPr>
          <p:cNvPr id="5" name="Rectangle 4">
            <a:extLst>
              <a:ext uri="{FF2B5EF4-FFF2-40B4-BE49-F238E27FC236}">
                <a16:creationId xmlns:a16="http://schemas.microsoft.com/office/drawing/2014/main" id="{61948B4B-65A3-96C5-CB48-779F58E2A09E}"/>
              </a:ext>
            </a:extLst>
          </p:cNvPr>
          <p:cNvSpPr/>
          <p:nvPr>
            <p:custDataLst>
              <p:tags r:id="rId4"/>
            </p:custDataLst>
          </p:nvPr>
        </p:nvSpPr>
        <p:spPr>
          <a:xfrm>
            <a:off x="3637258" y="2746734"/>
            <a:ext cx="141313" cy="155248"/>
          </a:xfrm>
          <a:prstGeom prst="rect">
            <a:avLst/>
          </a:prstGeom>
          <a:solidFill>
            <a:srgbClr val="1D446B"/>
          </a:solidFill>
          <a:ln>
            <a:solidFill>
              <a:srgbClr val="1D4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highlight>
                <a:srgbClr val="D6483A"/>
              </a:highlight>
            </a:endParaRPr>
          </a:p>
        </p:txBody>
      </p:sp>
      <p:sp>
        <p:nvSpPr>
          <p:cNvPr id="11" name="TextBox 6">
            <a:extLst>
              <a:ext uri="{FF2B5EF4-FFF2-40B4-BE49-F238E27FC236}">
                <a16:creationId xmlns:a16="http://schemas.microsoft.com/office/drawing/2014/main" id="{03C28062-024B-E7C3-8BAC-8FD2DB0D8C58}"/>
              </a:ext>
            </a:extLst>
          </p:cNvPr>
          <p:cNvSpPr txBox="1"/>
          <p:nvPr>
            <p:custDataLst>
              <p:tags r:id="rId5"/>
            </p:custDataLst>
          </p:nvPr>
        </p:nvSpPr>
        <p:spPr>
          <a:xfrm>
            <a:off x="1751682" y="3048486"/>
            <a:ext cx="3912466" cy="1631216"/>
          </a:xfrm>
          <a:prstGeom prst="rect">
            <a:avLst/>
          </a:prstGeom>
          <a:noFill/>
        </p:spPr>
        <p:txBody>
          <a:bodyPr wrap="square" rtlCol="0">
            <a:spAutoFit/>
          </a:bodyPr>
          <a:lstStyle/>
          <a:p>
            <a:pPr algn="ctr">
              <a:spcBef>
                <a:spcPts val="600"/>
              </a:spcBef>
            </a:pPr>
            <a:r>
              <a:rPr lang="fr-CA" b="1" dirty="0">
                <a:latin typeface="Arial Narrow" panose="020B0606020202030204" pitchFamily="34" charset="0"/>
              </a:rPr>
              <a:t>BILAN ET PERSPECTIVE</a:t>
            </a:r>
          </a:p>
          <a:p>
            <a:pPr algn="ctr">
              <a:spcBef>
                <a:spcPts val="600"/>
              </a:spcBef>
            </a:pPr>
            <a:endParaRPr lang="fr-CA" b="1" dirty="0">
              <a:latin typeface="Arial Narrow" panose="020B0606020202030204" pitchFamily="34" charset="0"/>
            </a:endParaRPr>
          </a:p>
          <a:p>
            <a:pPr algn="ctr">
              <a:spcBef>
                <a:spcPts val="600"/>
              </a:spcBef>
            </a:pPr>
            <a:r>
              <a:rPr lang="fr-CA" dirty="0">
                <a:solidFill>
                  <a:schemeClr val="tx1">
                    <a:lumMod val="85000"/>
                    <a:lumOff val="15000"/>
                  </a:schemeClr>
                </a:solidFill>
                <a:latin typeface="Arial Narrow" panose="020B0606020202030204" pitchFamily="34" charset="0"/>
              </a:rPr>
              <a:t>Faire le bilan de la situation actuelle du BSL comme destination 4 saisons et se donner une perspective d’évolution vers 2030.</a:t>
            </a:r>
          </a:p>
        </p:txBody>
      </p:sp>
      <p:sp>
        <p:nvSpPr>
          <p:cNvPr id="2" name="Rectangle 1">
            <a:extLst>
              <a:ext uri="{FF2B5EF4-FFF2-40B4-BE49-F238E27FC236}">
                <a16:creationId xmlns:a16="http://schemas.microsoft.com/office/drawing/2014/main" id="{E4A13C85-2718-3EC2-3952-02D4FE8ABB2E}"/>
              </a:ext>
            </a:extLst>
          </p:cNvPr>
          <p:cNvSpPr/>
          <p:nvPr>
            <p:custDataLst>
              <p:tags r:id="rId6"/>
            </p:custDataLst>
          </p:nvPr>
        </p:nvSpPr>
        <p:spPr>
          <a:xfrm>
            <a:off x="8420484" y="2746734"/>
            <a:ext cx="141313" cy="155248"/>
          </a:xfrm>
          <a:prstGeom prst="rect">
            <a:avLst/>
          </a:prstGeom>
          <a:solidFill>
            <a:srgbClr val="1D446B"/>
          </a:solidFill>
          <a:ln>
            <a:solidFill>
              <a:srgbClr val="1D4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highlight>
                <a:srgbClr val="D6483A"/>
              </a:highlight>
            </a:endParaRPr>
          </a:p>
        </p:txBody>
      </p:sp>
      <p:sp>
        <p:nvSpPr>
          <p:cNvPr id="7" name="TextBox 6">
            <a:extLst>
              <a:ext uri="{FF2B5EF4-FFF2-40B4-BE49-F238E27FC236}">
                <a16:creationId xmlns:a16="http://schemas.microsoft.com/office/drawing/2014/main" id="{DEDDD853-981F-E23F-91E2-BC031D7FC7F6}"/>
              </a:ext>
            </a:extLst>
          </p:cNvPr>
          <p:cNvSpPr txBox="1"/>
          <p:nvPr>
            <p:custDataLst>
              <p:tags r:id="rId7"/>
            </p:custDataLst>
          </p:nvPr>
        </p:nvSpPr>
        <p:spPr>
          <a:xfrm>
            <a:off x="6445453" y="3048486"/>
            <a:ext cx="4075653" cy="1354217"/>
          </a:xfrm>
          <a:prstGeom prst="rect">
            <a:avLst/>
          </a:prstGeom>
          <a:noFill/>
        </p:spPr>
        <p:txBody>
          <a:bodyPr wrap="square" rtlCol="0">
            <a:spAutoFit/>
          </a:bodyPr>
          <a:lstStyle/>
          <a:p>
            <a:pPr algn="ctr">
              <a:spcBef>
                <a:spcPts val="600"/>
              </a:spcBef>
            </a:pPr>
            <a:r>
              <a:rPr lang="fr-CA" b="1" dirty="0">
                <a:latin typeface="Arial Narrow" panose="020B0606020202030204" pitchFamily="34" charset="0"/>
              </a:rPr>
              <a:t>OFFRE TOURISTIQUE 4 SAISONS</a:t>
            </a:r>
          </a:p>
          <a:p>
            <a:pPr algn="ctr">
              <a:spcBef>
                <a:spcPts val="600"/>
              </a:spcBef>
            </a:pPr>
            <a:endParaRPr lang="fr-CA" b="1" dirty="0">
              <a:latin typeface="Arial Narrow" panose="020B0606020202030204" pitchFamily="34" charset="0"/>
            </a:endParaRPr>
          </a:p>
          <a:p>
            <a:pPr algn="ctr">
              <a:spcBef>
                <a:spcPts val="600"/>
              </a:spcBef>
            </a:pPr>
            <a:r>
              <a:rPr lang="fr-CA" dirty="0">
                <a:solidFill>
                  <a:schemeClr val="tx1">
                    <a:lumMod val="85000"/>
                    <a:lumOff val="15000"/>
                  </a:schemeClr>
                </a:solidFill>
                <a:latin typeface="Arial Narrow" panose="020B0606020202030204" pitchFamily="34" charset="0"/>
              </a:rPr>
              <a:t>Favoriser la consolidation et la diversification de l’offre touristique hors saison.</a:t>
            </a:r>
          </a:p>
        </p:txBody>
      </p:sp>
    </p:spTree>
    <p:extLst>
      <p:ext uri="{BB962C8B-B14F-4D97-AF65-F5344CB8AC3E}">
        <p14:creationId xmlns:p14="http://schemas.microsoft.com/office/powerpoint/2010/main" val="2557874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CFB78-A488-0B28-D220-EA477BA80EA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4E6EEC8-6C94-815E-138A-3E08738D426B}"/>
              </a:ext>
            </a:extLst>
          </p:cNvPr>
          <p:cNvSpPr/>
          <p:nvPr>
            <p:custDataLst>
              <p:tags r:id="rId1"/>
            </p:custDataLst>
          </p:nvPr>
        </p:nvSpPr>
        <p:spPr>
          <a:xfrm>
            <a:off x="0" y="162969"/>
            <a:ext cx="7646894" cy="9657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30" name="Groupe 29">
            <a:extLst>
              <a:ext uri="{FF2B5EF4-FFF2-40B4-BE49-F238E27FC236}">
                <a16:creationId xmlns:a16="http://schemas.microsoft.com/office/drawing/2014/main" id="{CC2E724E-E716-C4D5-9F13-B49B68C60D9C}"/>
              </a:ext>
            </a:extLst>
          </p:cNvPr>
          <p:cNvGrpSpPr/>
          <p:nvPr>
            <p:custDataLst>
              <p:tags r:id="rId2"/>
            </p:custDataLst>
          </p:nvPr>
        </p:nvGrpSpPr>
        <p:grpSpPr>
          <a:xfrm>
            <a:off x="594202" y="236245"/>
            <a:ext cx="6440107" cy="819612"/>
            <a:chOff x="3923094" y="3857990"/>
            <a:chExt cx="2754212" cy="350520"/>
          </a:xfrm>
        </p:grpSpPr>
        <p:sp>
          <p:nvSpPr>
            <p:cNvPr id="31" name="Ellipse 30">
              <a:extLst>
                <a:ext uri="{FF2B5EF4-FFF2-40B4-BE49-F238E27FC236}">
                  <a16:creationId xmlns:a16="http://schemas.microsoft.com/office/drawing/2014/main" id="{9970D244-D7B7-A229-6466-65D6493A9786}"/>
                </a:ext>
              </a:extLst>
            </p:cNvPr>
            <p:cNvSpPr/>
            <p:nvPr>
              <p:custDataLst>
                <p:tags r:id="rId10"/>
              </p:custDataLst>
            </p:nvPr>
          </p:nvSpPr>
          <p:spPr>
            <a:xfrm>
              <a:off x="3923094" y="3857990"/>
              <a:ext cx="350520" cy="350520"/>
            </a:xfrm>
            <a:prstGeom prst="ellipse">
              <a:avLst/>
            </a:prstGeom>
            <a:solidFill>
              <a:srgbClr val="E6E6E6"/>
            </a:solidFill>
            <a:ln w="6350">
              <a:solidFill>
                <a:srgbClr val="3A6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800"/>
            </a:p>
          </p:txBody>
        </p:sp>
        <p:sp>
          <p:nvSpPr>
            <p:cNvPr id="32" name="Rectangle 31">
              <a:extLst>
                <a:ext uri="{FF2B5EF4-FFF2-40B4-BE49-F238E27FC236}">
                  <a16:creationId xmlns:a16="http://schemas.microsoft.com/office/drawing/2014/main" id="{DEB86512-E70E-01C5-81EB-0F7DF92B7F02}"/>
                </a:ext>
              </a:extLst>
            </p:cNvPr>
            <p:cNvSpPr/>
            <p:nvPr>
              <p:custDataLst>
                <p:tags r:id="rId11"/>
              </p:custDataLst>
            </p:nvPr>
          </p:nvSpPr>
          <p:spPr>
            <a:xfrm>
              <a:off x="4326729" y="3913853"/>
              <a:ext cx="2350577" cy="223763"/>
            </a:xfrm>
            <a:prstGeom prst="rect">
              <a:avLst/>
            </a:prstGeom>
          </p:spPr>
          <p:txBody>
            <a:bodyPr wrap="square">
              <a:spAutoFit/>
            </a:bodyPr>
            <a:lstStyle/>
            <a:p>
              <a:r>
                <a:rPr lang="fr-CA" sz="2800" b="1" dirty="0">
                  <a:solidFill>
                    <a:srgbClr val="333F48"/>
                  </a:solidFill>
                  <a:latin typeface="+mn-lt"/>
                </a:rPr>
                <a:t>Chantier stratégique #2</a:t>
              </a:r>
            </a:p>
          </p:txBody>
        </p:sp>
        <p:sp>
          <p:nvSpPr>
            <p:cNvPr id="33" name="AutoShape 135">
              <a:extLst>
                <a:ext uri="{FF2B5EF4-FFF2-40B4-BE49-F238E27FC236}">
                  <a16:creationId xmlns:a16="http://schemas.microsoft.com/office/drawing/2014/main" id="{909B7500-E1E8-7F05-A23B-C2119DC93514}"/>
                </a:ext>
              </a:extLst>
            </p:cNvPr>
            <p:cNvSpPr>
              <a:spLocks/>
            </p:cNvSpPr>
            <p:nvPr>
              <p:custDataLst>
                <p:tags r:id="rId12"/>
              </p:custDataLst>
            </p:nvPr>
          </p:nvSpPr>
          <p:spPr bwMode="auto">
            <a:xfrm>
              <a:off x="3980557" y="3909291"/>
              <a:ext cx="248412" cy="24206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chemeClr val="tx1"/>
            </a:solidFill>
            <a:ln>
              <a:noFill/>
            </a:ln>
            <a:effectLst/>
          </p:spPr>
          <p:txBody>
            <a:bodyPr lIns="19048" tIns="19048" rIns="19048" bIns="19048" anchor="ctr"/>
            <a:lstStyle/>
            <a:p>
              <a:pPr defTabSz="171230" fontAlgn="auto">
                <a:spcBef>
                  <a:spcPts val="0"/>
                </a:spcBef>
                <a:spcAft>
                  <a:spcPts val="0"/>
                </a:spcAft>
                <a:defRPr/>
              </a:pPr>
              <a:endParaRPr lang="es-ES" sz="1400">
                <a:solidFill>
                  <a:srgbClr val="44CEB9"/>
                </a:solidFill>
                <a:effectLst>
                  <a:outerShdw blurRad="38100" dist="38100" dir="2700000" algn="tl">
                    <a:srgbClr val="000000"/>
                  </a:outerShdw>
                </a:effectLst>
                <a:latin typeface="Gill Sans" charset="0"/>
                <a:cs typeface="Gill Sans" charset="0"/>
                <a:sym typeface="Gill Sans" charset="0"/>
              </a:endParaRPr>
            </a:p>
          </p:txBody>
        </p:sp>
      </p:grpSp>
      <p:sp>
        <p:nvSpPr>
          <p:cNvPr id="4" name="Rectangle 3">
            <a:extLst>
              <a:ext uri="{FF2B5EF4-FFF2-40B4-BE49-F238E27FC236}">
                <a16:creationId xmlns:a16="http://schemas.microsoft.com/office/drawing/2014/main" id="{D345C520-7296-C600-BC2B-5D2FD0D6B484}"/>
              </a:ext>
            </a:extLst>
          </p:cNvPr>
          <p:cNvSpPr/>
          <p:nvPr>
            <p:custDataLst>
              <p:tags r:id="rId3"/>
            </p:custDataLst>
          </p:nvPr>
        </p:nvSpPr>
        <p:spPr>
          <a:xfrm>
            <a:off x="397668" y="1369608"/>
            <a:ext cx="11396663" cy="861774"/>
          </a:xfrm>
          <a:prstGeom prst="rect">
            <a:avLst/>
          </a:prstGeom>
        </p:spPr>
        <p:txBody>
          <a:bodyPr wrap="square">
            <a:spAutoFit/>
          </a:bodyPr>
          <a:lstStyle/>
          <a:p>
            <a:pPr marL="457200" lvl="0" indent="-457200">
              <a:spcAft>
                <a:spcPts val="1200"/>
              </a:spcAft>
              <a:buFont typeface="+mj-lt"/>
              <a:buAutoNum type="arabicPeriod" startAt="2"/>
            </a:pPr>
            <a:r>
              <a:rPr lang="fr-CA" sz="2000" b="1" dirty="0">
                <a:solidFill>
                  <a:srgbClr val="1D446B"/>
                </a:solidFill>
              </a:rPr>
              <a:t>TOURISME D’AFFAIRES</a:t>
            </a:r>
          </a:p>
          <a:p>
            <a:pPr lvl="0">
              <a:spcAft>
                <a:spcPts val="1200"/>
              </a:spcAft>
            </a:pPr>
            <a:r>
              <a:rPr lang="fr-CA" sz="2000" b="1" dirty="0">
                <a:solidFill>
                  <a:schemeClr val="tx1">
                    <a:lumMod val="85000"/>
                    <a:lumOff val="15000"/>
                  </a:schemeClr>
                </a:solidFill>
              </a:rPr>
              <a:t>Renforcer le positionnement du tourisme d’affaires sur l’ensemble du territoire.</a:t>
            </a:r>
            <a:endParaRPr lang="fr-CA" sz="2000" b="1" noProof="0" dirty="0">
              <a:solidFill>
                <a:schemeClr val="tx1">
                  <a:lumMod val="85000"/>
                  <a:lumOff val="15000"/>
                </a:schemeClr>
              </a:solidFill>
            </a:endParaRPr>
          </a:p>
        </p:txBody>
      </p:sp>
      <p:sp>
        <p:nvSpPr>
          <p:cNvPr id="5" name="Rectangle 4">
            <a:extLst>
              <a:ext uri="{FF2B5EF4-FFF2-40B4-BE49-F238E27FC236}">
                <a16:creationId xmlns:a16="http://schemas.microsoft.com/office/drawing/2014/main" id="{168BF54C-DB95-6B45-BC1E-7C4D89CFFF47}"/>
              </a:ext>
            </a:extLst>
          </p:cNvPr>
          <p:cNvSpPr/>
          <p:nvPr>
            <p:custDataLst>
              <p:tags r:id="rId4"/>
            </p:custDataLst>
          </p:nvPr>
        </p:nvSpPr>
        <p:spPr>
          <a:xfrm>
            <a:off x="2138963" y="2746734"/>
            <a:ext cx="141313" cy="155248"/>
          </a:xfrm>
          <a:prstGeom prst="rect">
            <a:avLst/>
          </a:prstGeom>
          <a:solidFill>
            <a:srgbClr val="1D446B"/>
          </a:solidFill>
          <a:ln>
            <a:solidFill>
              <a:srgbClr val="1D4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highlight>
                <a:srgbClr val="D6483A"/>
              </a:highlight>
            </a:endParaRPr>
          </a:p>
        </p:txBody>
      </p:sp>
      <p:sp>
        <p:nvSpPr>
          <p:cNvPr id="11" name="TextBox 6">
            <a:extLst>
              <a:ext uri="{FF2B5EF4-FFF2-40B4-BE49-F238E27FC236}">
                <a16:creationId xmlns:a16="http://schemas.microsoft.com/office/drawing/2014/main" id="{1C38C725-7982-BECC-1263-7CC0A83200E4}"/>
              </a:ext>
            </a:extLst>
          </p:cNvPr>
          <p:cNvSpPr txBox="1"/>
          <p:nvPr>
            <p:custDataLst>
              <p:tags r:id="rId5"/>
            </p:custDataLst>
          </p:nvPr>
        </p:nvSpPr>
        <p:spPr>
          <a:xfrm>
            <a:off x="253387" y="3048486"/>
            <a:ext cx="3912466" cy="1708160"/>
          </a:xfrm>
          <a:prstGeom prst="rect">
            <a:avLst/>
          </a:prstGeom>
          <a:noFill/>
        </p:spPr>
        <p:txBody>
          <a:bodyPr wrap="square" rtlCol="0">
            <a:spAutoFit/>
          </a:bodyPr>
          <a:lstStyle/>
          <a:p>
            <a:pPr algn="ctr">
              <a:spcBef>
                <a:spcPts val="600"/>
              </a:spcBef>
            </a:pPr>
            <a:r>
              <a:rPr lang="fr-CA" b="1" dirty="0">
                <a:latin typeface="Arial Narrow" panose="020B0606020202030204" pitchFamily="34" charset="0"/>
              </a:rPr>
              <a:t>RIMOUSKI</a:t>
            </a:r>
          </a:p>
          <a:p>
            <a:pPr algn="ctr">
              <a:spcBef>
                <a:spcPts val="600"/>
              </a:spcBef>
            </a:pPr>
            <a:endParaRPr lang="fr-CA" b="1" dirty="0">
              <a:latin typeface="Arial Narrow" panose="020B0606020202030204" pitchFamily="34" charset="0"/>
            </a:endParaRPr>
          </a:p>
          <a:p>
            <a:pPr algn="ctr">
              <a:spcBef>
                <a:spcPts val="600"/>
              </a:spcBef>
            </a:pPr>
            <a:r>
              <a:rPr lang="fr-CA" dirty="0">
                <a:solidFill>
                  <a:schemeClr val="tx1">
                    <a:lumMod val="85000"/>
                    <a:lumOff val="15000"/>
                  </a:schemeClr>
                </a:solidFill>
                <a:latin typeface="Arial Narrow" panose="020B0606020202030204" pitchFamily="34" charset="0"/>
              </a:rPr>
              <a:t>Contribuer activement à la structuration du tourisme d’affaires à Rimouski.</a:t>
            </a:r>
          </a:p>
          <a:p>
            <a:pPr algn="ctr">
              <a:spcBef>
                <a:spcPts val="600"/>
              </a:spcBef>
            </a:pPr>
            <a:endParaRPr lang="fr-CA" b="1" dirty="0">
              <a:latin typeface="Arial Narrow" panose="020B0606020202030204" pitchFamily="34" charset="0"/>
            </a:endParaRPr>
          </a:p>
        </p:txBody>
      </p:sp>
      <p:sp>
        <p:nvSpPr>
          <p:cNvPr id="2" name="Rectangle 1">
            <a:extLst>
              <a:ext uri="{FF2B5EF4-FFF2-40B4-BE49-F238E27FC236}">
                <a16:creationId xmlns:a16="http://schemas.microsoft.com/office/drawing/2014/main" id="{AAC9BFFF-CEDB-33D3-6564-548C31782E3D}"/>
              </a:ext>
            </a:extLst>
          </p:cNvPr>
          <p:cNvSpPr/>
          <p:nvPr>
            <p:custDataLst>
              <p:tags r:id="rId6"/>
            </p:custDataLst>
          </p:nvPr>
        </p:nvSpPr>
        <p:spPr>
          <a:xfrm>
            <a:off x="6118850" y="2746734"/>
            <a:ext cx="141313" cy="155248"/>
          </a:xfrm>
          <a:prstGeom prst="rect">
            <a:avLst/>
          </a:prstGeom>
          <a:solidFill>
            <a:srgbClr val="1D446B"/>
          </a:solidFill>
          <a:ln>
            <a:solidFill>
              <a:srgbClr val="1D4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highlight>
                <a:srgbClr val="D6483A"/>
              </a:highlight>
            </a:endParaRPr>
          </a:p>
        </p:txBody>
      </p:sp>
      <p:sp>
        <p:nvSpPr>
          <p:cNvPr id="7" name="TextBox 6">
            <a:extLst>
              <a:ext uri="{FF2B5EF4-FFF2-40B4-BE49-F238E27FC236}">
                <a16:creationId xmlns:a16="http://schemas.microsoft.com/office/drawing/2014/main" id="{76E0436F-8111-C60D-3E15-2607AD6B9E82}"/>
              </a:ext>
            </a:extLst>
          </p:cNvPr>
          <p:cNvSpPr txBox="1"/>
          <p:nvPr>
            <p:custDataLst>
              <p:tags r:id="rId7"/>
            </p:custDataLst>
          </p:nvPr>
        </p:nvSpPr>
        <p:spPr>
          <a:xfrm>
            <a:off x="4143819" y="3048486"/>
            <a:ext cx="4075653" cy="1354217"/>
          </a:xfrm>
          <a:prstGeom prst="rect">
            <a:avLst/>
          </a:prstGeom>
          <a:noFill/>
        </p:spPr>
        <p:txBody>
          <a:bodyPr wrap="square" rtlCol="0">
            <a:spAutoFit/>
          </a:bodyPr>
          <a:lstStyle/>
          <a:p>
            <a:pPr algn="ctr">
              <a:spcBef>
                <a:spcPts val="600"/>
              </a:spcBef>
            </a:pPr>
            <a:r>
              <a:rPr lang="fr-CA" b="1" dirty="0">
                <a:latin typeface="Arial Narrow" panose="020B0606020202030204" pitchFamily="34" charset="0"/>
              </a:rPr>
              <a:t>RIVIÈRE-DU-LOUP</a:t>
            </a:r>
          </a:p>
          <a:p>
            <a:pPr algn="ctr">
              <a:spcBef>
                <a:spcPts val="600"/>
              </a:spcBef>
            </a:pPr>
            <a:endParaRPr lang="fr-CA" b="1" dirty="0">
              <a:latin typeface="Arial Narrow" panose="020B0606020202030204" pitchFamily="34" charset="0"/>
            </a:endParaRPr>
          </a:p>
          <a:p>
            <a:pPr algn="ctr">
              <a:spcBef>
                <a:spcPts val="600"/>
              </a:spcBef>
            </a:pPr>
            <a:r>
              <a:rPr lang="fr-CA" dirty="0">
                <a:solidFill>
                  <a:schemeClr val="tx1">
                    <a:lumMod val="85000"/>
                    <a:lumOff val="15000"/>
                  </a:schemeClr>
                </a:solidFill>
                <a:latin typeface="Arial Narrow" panose="020B0606020202030204" pitchFamily="34" charset="0"/>
              </a:rPr>
              <a:t>Contribuer à l’avancement de l’approche du tourisme d’affaires dans la MRC de RDL.</a:t>
            </a:r>
          </a:p>
        </p:txBody>
      </p:sp>
      <p:sp>
        <p:nvSpPr>
          <p:cNvPr id="6" name="Rectangle 5">
            <a:extLst>
              <a:ext uri="{FF2B5EF4-FFF2-40B4-BE49-F238E27FC236}">
                <a16:creationId xmlns:a16="http://schemas.microsoft.com/office/drawing/2014/main" id="{03B83C34-249F-4C39-F33D-99674B217A96}"/>
              </a:ext>
            </a:extLst>
          </p:cNvPr>
          <p:cNvSpPr/>
          <p:nvPr>
            <p:custDataLst>
              <p:tags r:id="rId8"/>
            </p:custDataLst>
          </p:nvPr>
        </p:nvSpPr>
        <p:spPr>
          <a:xfrm>
            <a:off x="10001923" y="2746734"/>
            <a:ext cx="141313" cy="155248"/>
          </a:xfrm>
          <a:prstGeom prst="rect">
            <a:avLst/>
          </a:prstGeom>
          <a:solidFill>
            <a:srgbClr val="1D446B"/>
          </a:solidFill>
          <a:ln>
            <a:solidFill>
              <a:srgbClr val="1D4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highlight>
                <a:srgbClr val="D6483A"/>
              </a:highlight>
            </a:endParaRPr>
          </a:p>
        </p:txBody>
      </p:sp>
      <p:sp>
        <p:nvSpPr>
          <p:cNvPr id="8" name="TextBox 6">
            <a:extLst>
              <a:ext uri="{FF2B5EF4-FFF2-40B4-BE49-F238E27FC236}">
                <a16:creationId xmlns:a16="http://schemas.microsoft.com/office/drawing/2014/main" id="{BF8687F2-BB13-5A61-A783-36C12F9B0E8E}"/>
              </a:ext>
            </a:extLst>
          </p:cNvPr>
          <p:cNvSpPr txBox="1"/>
          <p:nvPr>
            <p:custDataLst>
              <p:tags r:id="rId9"/>
            </p:custDataLst>
          </p:nvPr>
        </p:nvSpPr>
        <p:spPr>
          <a:xfrm>
            <a:off x="8116347" y="3048486"/>
            <a:ext cx="3912467" cy="1908215"/>
          </a:xfrm>
          <a:prstGeom prst="rect">
            <a:avLst/>
          </a:prstGeom>
          <a:noFill/>
        </p:spPr>
        <p:txBody>
          <a:bodyPr wrap="square" rtlCol="0">
            <a:spAutoFit/>
          </a:bodyPr>
          <a:lstStyle/>
          <a:p>
            <a:pPr algn="ctr">
              <a:spcBef>
                <a:spcPts val="600"/>
              </a:spcBef>
            </a:pPr>
            <a:r>
              <a:rPr lang="fr-CA" b="1" dirty="0">
                <a:latin typeface="Arial Narrow" panose="020B0606020202030204" pitchFamily="34" charset="0"/>
              </a:rPr>
              <a:t>HORS PÔLES URBAINS</a:t>
            </a:r>
          </a:p>
          <a:p>
            <a:pPr algn="ctr">
              <a:spcBef>
                <a:spcPts val="600"/>
              </a:spcBef>
            </a:pPr>
            <a:endParaRPr lang="fr-CA" b="1" dirty="0">
              <a:latin typeface="Arial Narrow" panose="020B0606020202030204" pitchFamily="34" charset="0"/>
            </a:endParaRPr>
          </a:p>
          <a:p>
            <a:pPr algn="ctr">
              <a:spcBef>
                <a:spcPts val="600"/>
              </a:spcBef>
            </a:pPr>
            <a:r>
              <a:rPr lang="fr-CA" dirty="0">
                <a:solidFill>
                  <a:schemeClr val="tx1">
                    <a:lumMod val="85000"/>
                    <a:lumOff val="15000"/>
                  </a:schemeClr>
                </a:solidFill>
                <a:latin typeface="Arial Narrow" panose="020B0606020202030204" pitchFamily="34" charset="0"/>
              </a:rPr>
              <a:t>Mettre en valeur les destinations propices aux rencontres d’affaires de type “lac-à-l’épaule” et aux événements de plus petite envergure. </a:t>
            </a:r>
          </a:p>
        </p:txBody>
      </p:sp>
    </p:spTree>
    <p:extLst>
      <p:ext uri="{BB962C8B-B14F-4D97-AF65-F5344CB8AC3E}">
        <p14:creationId xmlns:p14="http://schemas.microsoft.com/office/powerpoint/2010/main" val="2089709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E933F-F797-CB85-70AF-955C3A9A725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5848C9C-34A8-651B-3AA5-FD405E792A68}"/>
              </a:ext>
            </a:extLst>
          </p:cNvPr>
          <p:cNvSpPr/>
          <p:nvPr>
            <p:custDataLst>
              <p:tags r:id="rId1"/>
            </p:custDataLst>
          </p:nvPr>
        </p:nvSpPr>
        <p:spPr>
          <a:xfrm>
            <a:off x="0" y="162969"/>
            <a:ext cx="7646894" cy="9657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30" name="Groupe 29">
            <a:extLst>
              <a:ext uri="{FF2B5EF4-FFF2-40B4-BE49-F238E27FC236}">
                <a16:creationId xmlns:a16="http://schemas.microsoft.com/office/drawing/2014/main" id="{F4C16D17-5277-B559-6BFB-55232EBF96AB}"/>
              </a:ext>
            </a:extLst>
          </p:cNvPr>
          <p:cNvGrpSpPr/>
          <p:nvPr>
            <p:custDataLst>
              <p:tags r:id="rId2"/>
            </p:custDataLst>
          </p:nvPr>
        </p:nvGrpSpPr>
        <p:grpSpPr>
          <a:xfrm>
            <a:off x="594202" y="236245"/>
            <a:ext cx="6440107" cy="819612"/>
            <a:chOff x="3923094" y="3857990"/>
            <a:chExt cx="2754212" cy="350520"/>
          </a:xfrm>
        </p:grpSpPr>
        <p:sp>
          <p:nvSpPr>
            <p:cNvPr id="31" name="Ellipse 30">
              <a:extLst>
                <a:ext uri="{FF2B5EF4-FFF2-40B4-BE49-F238E27FC236}">
                  <a16:creationId xmlns:a16="http://schemas.microsoft.com/office/drawing/2014/main" id="{123D7160-32F7-7CD2-6F59-9CE1041A5266}"/>
                </a:ext>
              </a:extLst>
            </p:cNvPr>
            <p:cNvSpPr/>
            <p:nvPr>
              <p:custDataLst>
                <p:tags r:id="rId12"/>
              </p:custDataLst>
            </p:nvPr>
          </p:nvSpPr>
          <p:spPr>
            <a:xfrm>
              <a:off x="3923094" y="3857990"/>
              <a:ext cx="350520" cy="350520"/>
            </a:xfrm>
            <a:prstGeom prst="ellipse">
              <a:avLst/>
            </a:prstGeom>
            <a:solidFill>
              <a:srgbClr val="E6E6E6"/>
            </a:solidFill>
            <a:ln w="6350">
              <a:solidFill>
                <a:srgbClr val="3A6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800"/>
            </a:p>
          </p:txBody>
        </p:sp>
        <p:sp>
          <p:nvSpPr>
            <p:cNvPr id="32" name="Rectangle 31">
              <a:extLst>
                <a:ext uri="{FF2B5EF4-FFF2-40B4-BE49-F238E27FC236}">
                  <a16:creationId xmlns:a16="http://schemas.microsoft.com/office/drawing/2014/main" id="{695E3270-332E-F49F-982B-B33C88ACA598}"/>
                </a:ext>
              </a:extLst>
            </p:cNvPr>
            <p:cNvSpPr/>
            <p:nvPr>
              <p:custDataLst>
                <p:tags r:id="rId13"/>
              </p:custDataLst>
            </p:nvPr>
          </p:nvSpPr>
          <p:spPr>
            <a:xfrm>
              <a:off x="4326729" y="3913853"/>
              <a:ext cx="2350577" cy="223763"/>
            </a:xfrm>
            <a:prstGeom prst="rect">
              <a:avLst/>
            </a:prstGeom>
          </p:spPr>
          <p:txBody>
            <a:bodyPr wrap="square">
              <a:spAutoFit/>
            </a:bodyPr>
            <a:lstStyle/>
            <a:p>
              <a:r>
                <a:rPr lang="fr-CA" sz="2800" b="1" dirty="0">
                  <a:solidFill>
                    <a:srgbClr val="333F48"/>
                  </a:solidFill>
                  <a:latin typeface="+mn-lt"/>
                </a:rPr>
                <a:t>Chantier stratégique #3</a:t>
              </a:r>
            </a:p>
          </p:txBody>
        </p:sp>
        <p:sp>
          <p:nvSpPr>
            <p:cNvPr id="33" name="AutoShape 135">
              <a:extLst>
                <a:ext uri="{FF2B5EF4-FFF2-40B4-BE49-F238E27FC236}">
                  <a16:creationId xmlns:a16="http://schemas.microsoft.com/office/drawing/2014/main" id="{EDEB41D5-D203-6A6B-6827-569141E5A0D7}"/>
                </a:ext>
              </a:extLst>
            </p:cNvPr>
            <p:cNvSpPr>
              <a:spLocks/>
            </p:cNvSpPr>
            <p:nvPr>
              <p:custDataLst>
                <p:tags r:id="rId14"/>
              </p:custDataLst>
            </p:nvPr>
          </p:nvSpPr>
          <p:spPr bwMode="auto">
            <a:xfrm>
              <a:off x="3980557" y="3909291"/>
              <a:ext cx="248412" cy="24206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chemeClr val="tx1"/>
            </a:solidFill>
            <a:ln>
              <a:noFill/>
            </a:ln>
            <a:effectLst/>
          </p:spPr>
          <p:txBody>
            <a:bodyPr lIns="19048" tIns="19048" rIns="19048" bIns="19048" anchor="ctr"/>
            <a:lstStyle/>
            <a:p>
              <a:pPr defTabSz="171230" fontAlgn="auto">
                <a:spcBef>
                  <a:spcPts val="0"/>
                </a:spcBef>
                <a:spcAft>
                  <a:spcPts val="0"/>
                </a:spcAft>
                <a:defRPr/>
              </a:pPr>
              <a:endParaRPr lang="es-ES" sz="1400">
                <a:solidFill>
                  <a:srgbClr val="44CEB9"/>
                </a:solidFill>
                <a:effectLst>
                  <a:outerShdw blurRad="38100" dist="38100" dir="2700000" algn="tl">
                    <a:srgbClr val="000000"/>
                  </a:outerShdw>
                </a:effectLst>
                <a:latin typeface="Gill Sans" charset="0"/>
                <a:cs typeface="Gill Sans" charset="0"/>
                <a:sym typeface="Gill Sans" charset="0"/>
              </a:endParaRPr>
            </a:p>
          </p:txBody>
        </p:sp>
      </p:grpSp>
      <p:sp>
        <p:nvSpPr>
          <p:cNvPr id="4" name="Rectangle 3">
            <a:extLst>
              <a:ext uri="{FF2B5EF4-FFF2-40B4-BE49-F238E27FC236}">
                <a16:creationId xmlns:a16="http://schemas.microsoft.com/office/drawing/2014/main" id="{019827E5-5A15-E4DE-BBE4-1F2E1C5ED390}"/>
              </a:ext>
            </a:extLst>
          </p:cNvPr>
          <p:cNvSpPr/>
          <p:nvPr>
            <p:custDataLst>
              <p:tags r:id="rId3"/>
            </p:custDataLst>
          </p:nvPr>
        </p:nvSpPr>
        <p:spPr>
          <a:xfrm>
            <a:off x="397668" y="1369608"/>
            <a:ext cx="11396663" cy="861774"/>
          </a:xfrm>
          <a:prstGeom prst="rect">
            <a:avLst/>
          </a:prstGeom>
        </p:spPr>
        <p:txBody>
          <a:bodyPr wrap="square">
            <a:spAutoFit/>
          </a:bodyPr>
          <a:lstStyle/>
          <a:p>
            <a:pPr marL="457200" lvl="0" indent="-457200">
              <a:spcAft>
                <a:spcPts val="1200"/>
              </a:spcAft>
              <a:buFont typeface="+mj-lt"/>
              <a:buAutoNum type="arabicPeriod" startAt="3"/>
            </a:pPr>
            <a:r>
              <a:rPr lang="fr-CA" sz="2000" b="1" dirty="0">
                <a:solidFill>
                  <a:srgbClr val="1D446B"/>
                </a:solidFill>
              </a:rPr>
              <a:t>ACCUEIL TOURISTIQUE</a:t>
            </a:r>
          </a:p>
          <a:p>
            <a:pPr lvl="0">
              <a:spcAft>
                <a:spcPts val="1200"/>
              </a:spcAft>
            </a:pPr>
            <a:r>
              <a:rPr lang="fr-CA" sz="2000" b="1" dirty="0">
                <a:solidFill>
                  <a:schemeClr val="tx1">
                    <a:lumMod val="85000"/>
                    <a:lumOff val="15000"/>
                  </a:schemeClr>
                </a:solidFill>
              </a:rPr>
              <a:t>Mettre en place le nouveau plan de déploiement de l’accueil touristique.</a:t>
            </a:r>
            <a:endParaRPr lang="fr-CA" sz="2000" b="1" noProof="0" dirty="0">
              <a:solidFill>
                <a:schemeClr val="tx1">
                  <a:lumMod val="85000"/>
                  <a:lumOff val="15000"/>
                </a:schemeClr>
              </a:solidFill>
            </a:endParaRPr>
          </a:p>
        </p:txBody>
      </p:sp>
      <p:sp>
        <p:nvSpPr>
          <p:cNvPr id="5" name="Rectangle 4">
            <a:extLst>
              <a:ext uri="{FF2B5EF4-FFF2-40B4-BE49-F238E27FC236}">
                <a16:creationId xmlns:a16="http://schemas.microsoft.com/office/drawing/2014/main" id="{DCCE6E6B-162A-298A-35E6-BAE89D3A9EA3}"/>
              </a:ext>
            </a:extLst>
          </p:cNvPr>
          <p:cNvSpPr/>
          <p:nvPr>
            <p:custDataLst>
              <p:tags r:id="rId4"/>
            </p:custDataLst>
          </p:nvPr>
        </p:nvSpPr>
        <p:spPr>
          <a:xfrm>
            <a:off x="1556628" y="2746734"/>
            <a:ext cx="141313" cy="155248"/>
          </a:xfrm>
          <a:prstGeom prst="rect">
            <a:avLst/>
          </a:prstGeom>
          <a:solidFill>
            <a:srgbClr val="1D446B"/>
          </a:solidFill>
          <a:ln>
            <a:solidFill>
              <a:srgbClr val="1D4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highlight>
                <a:srgbClr val="D6483A"/>
              </a:highlight>
            </a:endParaRPr>
          </a:p>
        </p:txBody>
      </p:sp>
      <p:sp>
        <p:nvSpPr>
          <p:cNvPr id="11" name="TextBox 6">
            <a:extLst>
              <a:ext uri="{FF2B5EF4-FFF2-40B4-BE49-F238E27FC236}">
                <a16:creationId xmlns:a16="http://schemas.microsoft.com/office/drawing/2014/main" id="{D7780891-7FB0-1100-CC2C-91BFA0ED5140}"/>
              </a:ext>
            </a:extLst>
          </p:cNvPr>
          <p:cNvSpPr txBox="1"/>
          <p:nvPr>
            <p:custDataLst>
              <p:tags r:id="rId5"/>
            </p:custDataLst>
          </p:nvPr>
        </p:nvSpPr>
        <p:spPr>
          <a:xfrm>
            <a:off x="187285" y="3048486"/>
            <a:ext cx="2880000" cy="2339102"/>
          </a:xfrm>
          <a:prstGeom prst="rect">
            <a:avLst/>
          </a:prstGeom>
          <a:noFill/>
        </p:spPr>
        <p:txBody>
          <a:bodyPr wrap="square" rtlCol="0">
            <a:spAutoFit/>
          </a:bodyPr>
          <a:lstStyle/>
          <a:p>
            <a:pPr algn="ctr">
              <a:spcBef>
                <a:spcPts val="600"/>
              </a:spcBef>
            </a:pPr>
            <a:r>
              <a:rPr lang="fr-CA" b="1" dirty="0">
                <a:latin typeface="Arial Narrow" panose="020B0606020202030204" pitchFamily="34" charset="0"/>
              </a:rPr>
              <a:t>PARCOURS DU VISITEUR</a:t>
            </a:r>
          </a:p>
          <a:p>
            <a:pPr algn="ctr">
              <a:spcBef>
                <a:spcPts val="600"/>
              </a:spcBef>
            </a:pPr>
            <a:endParaRPr lang="fr-CA" b="1" dirty="0">
              <a:latin typeface="Arial Narrow" panose="020B0606020202030204" pitchFamily="34" charset="0"/>
            </a:endParaRPr>
          </a:p>
          <a:p>
            <a:pPr algn="ctr">
              <a:spcBef>
                <a:spcPts val="600"/>
              </a:spcBef>
            </a:pPr>
            <a:r>
              <a:rPr lang="fr-CA" dirty="0">
                <a:solidFill>
                  <a:schemeClr val="tx1">
                    <a:lumMod val="85000"/>
                    <a:lumOff val="15000"/>
                  </a:schemeClr>
                </a:solidFill>
                <a:latin typeface="Arial Narrow" panose="020B0606020202030204" pitchFamily="34" charset="0"/>
              </a:rPr>
              <a:t>Définir un parcours cohérent et attrayant pour maximiser l’expérience du visiteur à chaque étape de son séjour.</a:t>
            </a:r>
          </a:p>
          <a:p>
            <a:pPr algn="ctr">
              <a:spcBef>
                <a:spcPts val="600"/>
              </a:spcBef>
            </a:pPr>
            <a:endParaRPr lang="fr-CA" b="1" dirty="0">
              <a:latin typeface="Arial Narrow" panose="020B0606020202030204" pitchFamily="34" charset="0"/>
            </a:endParaRPr>
          </a:p>
        </p:txBody>
      </p:sp>
      <p:sp>
        <p:nvSpPr>
          <p:cNvPr id="9" name="Rectangle 8">
            <a:extLst>
              <a:ext uri="{FF2B5EF4-FFF2-40B4-BE49-F238E27FC236}">
                <a16:creationId xmlns:a16="http://schemas.microsoft.com/office/drawing/2014/main" id="{4B87BF7F-B8C0-86D2-0EA1-2570803C98DB}"/>
              </a:ext>
            </a:extLst>
          </p:cNvPr>
          <p:cNvSpPr/>
          <p:nvPr>
            <p:custDataLst>
              <p:tags r:id="rId6"/>
            </p:custDataLst>
          </p:nvPr>
        </p:nvSpPr>
        <p:spPr>
          <a:xfrm>
            <a:off x="4358724" y="2746734"/>
            <a:ext cx="141313" cy="155248"/>
          </a:xfrm>
          <a:prstGeom prst="rect">
            <a:avLst/>
          </a:prstGeom>
          <a:solidFill>
            <a:srgbClr val="1D446B"/>
          </a:solidFill>
          <a:ln>
            <a:solidFill>
              <a:srgbClr val="1D4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highlight>
                <a:srgbClr val="D6483A"/>
              </a:highlight>
            </a:endParaRPr>
          </a:p>
        </p:txBody>
      </p:sp>
      <p:sp>
        <p:nvSpPr>
          <p:cNvPr id="10" name="TextBox 6">
            <a:extLst>
              <a:ext uri="{FF2B5EF4-FFF2-40B4-BE49-F238E27FC236}">
                <a16:creationId xmlns:a16="http://schemas.microsoft.com/office/drawing/2014/main" id="{02820ED5-657C-9B6E-9CD3-8ED1149AFF26}"/>
              </a:ext>
            </a:extLst>
          </p:cNvPr>
          <p:cNvSpPr txBox="1"/>
          <p:nvPr>
            <p:custDataLst>
              <p:tags r:id="rId7"/>
            </p:custDataLst>
          </p:nvPr>
        </p:nvSpPr>
        <p:spPr>
          <a:xfrm>
            <a:off x="2996590" y="3048486"/>
            <a:ext cx="2878093" cy="1908215"/>
          </a:xfrm>
          <a:prstGeom prst="rect">
            <a:avLst/>
          </a:prstGeom>
          <a:noFill/>
        </p:spPr>
        <p:txBody>
          <a:bodyPr wrap="square" rtlCol="0">
            <a:spAutoFit/>
          </a:bodyPr>
          <a:lstStyle/>
          <a:p>
            <a:pPr algn="ctr">
              <a:spcBef>
                <a:spcPts val="600"/>
              </a:spcBef>
            </a:pPr>
            <a:r>
              <a:rPr lang="fr-CA" b="1" dirty="0">
                <a:latin typeface="Arial Narrow" panose="020B0606020202030204" pitchFamily="34" charset="0"/>
              </a:rPr>
              <a:t>STRUCTURATION ET FORFAITISATION</a:t>
            </a:r>
          </a:p>
          <a:p>
            <a:pPr algn="ctr">
              <a:spcBef>
                <a:spcPts val="600"/>
              </a:spcBef>
            </a:pPr>
            <a:endParaRPr lang="fr-CA" b="1" dirty="0">
              <a:latin typeface="Arial Narrow" panose="020B0606020202030204" pitchFamily="34" charset="0"/>
            </a:endParaRPr>
          </a:p>
          <a:p>
            <a:pPr algn="ctr">
              <a:spcBef>
                <a:spcPts val="600"/>
              </a:spcBef>
            </a:pPr>
            <a:r>
              <a:rPr lang="fr-CA" dirty="0">
                <a:solidFill>
                  <a:schemeClr val="tx1">
                    <a:lumMod val="85000"/>
                    <a:lumOff val="15000"/>
                  </a:schemeClr>
                </a:solidFill>
                <a:latin typeface="Arial Narrow" panose="020B0606020202030204" pitchFamily="34" charset="0"/>
              </a:rPr>
              <a:t>Favoriser la structuration et la forfaitisation de l’offre touristique. </a:t>
            </a:r>
            <a:endParaRPr lang="fr-CA" b="1" dirty="0">
              <a:latin typeface="Arial Narrow" panose="020B0606020202030204" pitchFamily="34" charset="0"/>
            </a:endParaRPr>
          </a:p>
        </p:txBody>
      </p:sp>
      <p:sp>
        <p:nvSpPr>
          <p:cNvPr id="12" name="Rectangle 11">
            <a:extLst>
              <a:ext uri="{FF2B5EF4-FFF2-40B4-BE49-F238E27FC236}">
                <a16:creationId xmlns:a16="http://schemas.microsoft.com/office/drawing/2014/main" id="{A3CF1CE7-1377-FDA1-7426-D96C8BE272AD}"/>
              </a:ext>
            </a:extLst>
          </p:cNvPr>
          <p:cNvSpPr/>
          <p:nvPr>
            <p:custDataLst>
              <p:tags r:id="rId8"/>
            </p:custDataLst>
          </p:nvPr>
        </p:nvSpPr>
        <p:spPr>
          <a:xfrm>
            <a:off x="7294582" y="2746734"/>
            <a:ext cx="141313" cy="155248"/>
          </a:xfrm>
          <a:prstGeom prst="rect">
            <a:avLst/>
          </a:prstGeom>
          <a:solidFill>
            <a:srgbClr val="1D446B"/>
          </a:solidFill>
          <a:ln>
            <a:solidFill>
              <a:srgbClr val="1D4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highlight>
                <a:srgbClr val="D6483A"/>
              </a:highlight>
            </a:endParaRPr>
          </a:p>
        </p:txBody>
      </p:sp>
      <p:sp>
        <p:nvSpPr>
          <p:cNvPr id="13" name="TextBox 6">
            <a:extLst>
              <a:ext uri="{FF2B5EF4-FFF2-40B4-BE49-F238E27FC236}">
                <a16:creationId xmlns:a16="http://schemas.microsoft.com/office/drawing/2014/main" id="{B8483C57-0984-DA06-0889-D9BF15CE01A7}"/>
              </a:ext>
            </a:extLst>
          </p:cNvPr>
          <p:cNvSpPr txBox="1"/>
          <p:nvPr>
            <p:custDataLst>
              <p:tags r:id="rId9"/>
            </p:custDataLst>
          </p:nvPr>
        </p:nvSpPr>
        <p:spPr>
          <a:xfrm>
            <a:off x="5925239" y="3048486"/>
            <a:ext cx="2880000" cy="1985159"/>
          </a:xfrm>
          <a:prstGeom prst="rect">
            <a:avLst/>
          </a:prstGeom>
          <a:noFill/>
        </p:spPr>
        <p:txBody>
          <a:bodyPr wrap="square" rtlCol="0">
            <a:spAutoFit/>
          </a:bodyPr>
          <a:lstStyle/>
          <a:p>
            <a:pPr algn="ctr">
              <a:spcBef>
                <a:spcPts val="600"/>
              </a:spcBef>
            </a:pPr>
            <a:r>
              <a:rPr lang="fr-CA" b="1" dirty="0">
                <a:latin typeface="Arial Narrow" panose="020B0606020202030204" pitchFamily="34" charset="0"/>
              </a:rPr>
              <a:t>ANIMATION</a:t>
            </a:r>
          </a:p>
          <a:p>
            <a:pPr algn="ctr">
              <a:spcBef>
                <a:spcPts val="600"/>
              </a:spcBef>
            </a:pPr>
            <a:endParaRPr lang="fr-CA" b="1" dirty="0">
              <a:latin typeface="Arial Narrow" panose="020B0606020202030204" pitchFamily="34" charset="0"/>
            </a:endParaRPr>
          </a:p>
          <a:p>
            <a:pPr algn="ctr">
              <a:spcBef>
                <a:spcPts val="600"/>
              </a:spcBef>
            </a:pPr>
            <a:r>
              <a:rPr lang="fr-CA" dirty="0">
                <a:solidFill>
                  <a:schemeClr val="tx1">
                    <a:lumMod val="85000"/>
                    <a:lumOff val="15000"/>
                  </a:schemeClr>
                </a:solidFill>
                <a:latin typeface="Arial Narrow" panose="020B0606020202030204" pitchFamily="34" charset="0"/>
              </a:rPr>
              <a:t>Dynamiser et mobiliser les partenaires dans l’animation du réseau d’accueil touristique.</a:t>
            </a:r>
          </a:p>
          <a:p>
            <a:pPr algn="ctr">
              <a:spcBef>
                <a:spcPts val="600"/>
              </a:spcBef>
            </a:pPr>
            <a:endParaRPr lang="fr-CA" b="1" dirty="0">
              <a:latin typeface="Arial Narrow" panose="020B0606020202030204" pitchFamily="34" charset="0"/>
            </a:endParaRPr>
          </a:p>
        </p:txBody>
      </p:sp>
      <p:sp>
        <p:nvSpPr>
          <p:cNvPr id="14" name="Rectangle 13">
            <a:extLst>
              <a:ext uri="{FF2B5EF4-FFF2-40B4-BE49-F238E27FC236}">
                <a16:creationId xmlns:a16="http://schemas.microsoft.com/office/drawing/2014/main" id="{3A4B3E4D-8680-D16B-B10B-FF9FB8D6B181}"/>
              </a:ext>
            </a:extLst>
          </p:cNvPr>
          <p:cNvSpPr/>
          <p:nvPr>
            <p:custDataLst>
              <p:tags r:id="rId10"/>
            </p:custDataLst>
          </p:nvPr>
        </p:nvSpPr>
        <p:spPr>
          <a:xfrm>
            <a:off x="10230440" y="2746734"/>
            <a:ext cx="141313" cy="155248"/>
          </a:xfrm>
          <a:prstGeom prst="rect">
            <a:avLst/>
          </a:prstGeom>
          <a:solidFill>
            <a:srgbClr val="1D446B"/>
          </a:solidFill>
          <a:ln>
            <a:solidFill>
              <a:srgbClr val="1D4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highlight>
                <a:srgbClr val="D6483A"/>
              </a:highlight>
            </a:endParaRPr>
          </a:p>
        </p:txBody>
      </p:sp>
      <p:sp>
        <p:nvSpPr>
          <p:cNvPr id="15" name="TextBox 6">
            <a:extLst>
              <a:ext uri="{FF2B5EF4-FFF2-40B4-BE49-F238E27FC236}">
                <a16:creationId xmlns:a16="http://schemas.microsoft.com/office/drawing/2014/main" id="{6EBDD846-B3D4-5C31-CCB0-2D9A7425F1DD}"/>
              </a:ext>
            </a:extLst>
          </p:cNvPr>
          <p:cNvSpPr txBox="1"/>
          <p:nvPr>
            <p:custDataLst>
              <p:tags r:id="rId11"/>
            </p:custDataLst>
          </p:nvPr>
        </p:nvSpPr>
        <p:spPr>
          <a:xfrm>
            <a:off x="8855795" y="3048486"/>
            <a:ext cx="3082817" cy="1908215"/>
          </a:xfrm>
          <a:prstGeom prst="rect">
            <a:avLst/>
          </a:prstGeom>
          <a:noFill/>
        </p:spPr>
        <p:txBody>
          <a:bodyPr wrap="square" rtlCol="0">
            <a:spAutoFit/>
          </a:bodyPr>
          <a:lstStyle/>
          <a:p>
            <a:pPr algn="ctr">
              <a:spcBef>
                <a:spcPts val="600"/>
              </a:spcBef>
            </a:pPr>
            <a:r>
              <a:rPr lang="fr-CA" b="1" dirty="0">
                <a:latin typeface="Arial Narrow" panose="020B0606020202030204" pitchFamily="34" charset="0"/>
              </a:rPr>
              <a:t>FINANCEMENT MOBILISATEUR</a:t>
            </a:r>
          </a:p>
          <a:p>
            <a:pPr algn="ctr">
              <a:spcBef>
                <a:spcPts val="600"/>
              </a:spcBef>
            </a:pPr>
            <a:endParaRPr lang="fr-CA" b="1" dirty="0">
              <a:latin typeface="Arial Narrow" panose="020B0606020202030204" pitchFamily="34" charset="0"/>
            </a:endParaRPr>
          </a:p>
          <a:p>
            <a:pPr algn="ctr">
              <a:spcBef>
                <a:spcPts val="600"/>
              </a:spcBef>
            </a:pPr>
            <a:r>
              <a:rPr lang="fr-CA" dirty="0">
                <a:solidFill>
                  <a:schemeClr val="tx1">
                    <a:lumMod val="85000"/>
                    <a:lumOff val="15000"/>
                  </a:schemeClr>
                </a:solidFill>
                <a:latin typeface="Arial Narrow" panose="020B0606020202030204" pitchFamily="34" charset="0"/>
              </a:rPr>
              <a:t>Mettre en place un modèle de financement structurant qui mobilise les partenaires autour d’une vision commune.</a:t>
            </a:r>
            <a:endParaRPr lang="fr-CA" b="1" dirty="0">
              <a:latin typeface="Arial Narrow" panose="020B0606020202030204" pitchFamily="34" charset="0"/>
            </a:endParaRPr>
          </a:p>
        </p:txBody>
      </p:sp>
    </p:spTree>
    <p:extLst>
      <p:ext uri="{BB962C8B-B14F-4D97-AF65-F5344CB8AC3E}">
        <p14:creationId xmlns:p14="http://schemas.microsoft.com/office/powerpoint/2010/main" val="469268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939A0-A727-77A1-7ADD-A251A0DB343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A80E56E-402F-A110-C06D-6C7117C28EA1}"/>
              </a:ext>
            </a:extLst>
          </p:cNvPr>
          <p:cNvSpPr/>
          <p:nvPr>
            <p:custDataLst>
              <p:tags r:id="rId1"/>
            </p:custDataLst>
          </p:nvPr>
        </p:nvSpPr>
        <p:spPr>
          <a:xfrm>
            <a:off x="0" y="162969"/>
            <a:ext cx="7646894" cy="9657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30" name="Groupe 29">
            <a:extLst>
              <a:ext uri="{FF2B5EF4-FFF2-40B4-BE49-F238E27FC236}">
                <a16:creationId xmlns:a16="http://schemas.microsoft.com/office/drawing/2014/main" id="{730685DC-5076-CA99-518D-C76D2651FEC1}"/>
              </a:ext>
            </a:extLst>
          </p:cNvPr>
          <p:cNvGrpSpPr/>
          <p:nvPr>
            <p:custDataLst>
              <p:tags r:id="rId2"/>
            </p:custDataLst>
          </p:nvPr>
        </p:nvGrpSpPr>
        <p:grpSpPr>
          <a:xfrm>
            <a:off x="594202" y="236245"/>
            <a:ext cx="6440107" cy="819612"/>
            <a:chOff x="3923094" y="3857990"/>
            <a:chExt cx="2754212" cy="350520"/>
          </a:xfrm>
        </p:grpSpPr>
        <p:sp>
          <p:nvSpPr>
            <p:cNvPr id="31" name="Ellipse 30">
              <a:extLst>
                <a:ext uri="{FF2B5EF4-FFF2-40B4-BE49-F238E27FC236}">
                  <a16:creationId xmlns:a16="http://schemas.microsoft.com/office/drawing/2014/main" id="{40E0CCAB-733F-9587-A5F2-C50CB1F6B227}"/>
                </a:ext>
              </a:extLst>
            </p:cNvPr>
            <p:cNvSpPr/>
            <p:nvPr>
              <p:custDataLst>
                <p:tags r:id="rId10"/>
              </p:custDataLst>
            </p:nvPr>
          </p:nvSpPr>
          <p:spPr>
            <a:xfrm>
              <a:off x="3923094" y="3857990"/>
              <a:ext cx="350520" cy="350520"/>
            </a:xfrm>
            <a:prstGeom prst="ellipse">
              <a:avLst/>
            </a:prstGeom>
            <a:solidFill>
              <a:srgbClr val="E6E6E6"/>
            </a:solidFill>
            <a:ln w="6350">
              <a:solidFill>
                <a:srgbClr val="3A6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800"/>
            </a:p>
          </p:txBody>
        </p:sp>
        <p:sp>
          <p:nvSpPr>
            <p:cNvPr id="32" name="Rectangle 31">
              <a:extLst>
                <a:ext uri="{FF2B5EF4-FFF2-40B4-BE49-F238E27FC236}">
                  <a16:creationId xmlns:a16="http://schemas.microsoft.com/office/drawing/2014/main" id="{02C7D2AD-CE6E-7274-913A-CD6E9EAD7B13}"/>
                </a:ext>
              </a:extLst>
            </p:cNvPr>
            <p:cNvSpPr/>
            <p:nvPr>
              <p:custDataLst>
                <p:tags r:id="rId11"/>
              </p:custDataLst>
            </p:nvPr>
          </p:nvSpPr>
          <p:spPr>
            <a:xfrm>
              <a:off x="4326729" y="3913853"/>
              <a:ext cx="2350577" cy="223763"/>
            </a:xfrm>
            <a:prstGeom prst="rect">
              <a:avLst/>
            </a:prstGeom>
          </p:spPr>
          <p:txBody>
            <a:bodyPr wrap="square">
              <a:spAutoFit/>
            </a:bodyPr>
            <a:lstStyle/>
            <a:p>
              <a:r>
                <a:rPr lang="fr-CA" sz="2800" b="1" dirty="0">
                  <a:solidFill>
                    <a:srgbClr val="333F48"/>
                  </a:solidFill>
                  <a:latin typeface="+mn-lt"/>
                </a:rPr>
                <a:t>Chantier stratégique #4</a:t>
              </a:r>
            </a:p>
          </p:txBody>
        </p:sp>
        <p:sp>
          <p:nvSpPr>
            <p:cNvPr id="33" name="AutoShape 135">
              <a:extLst>
                <a:ext uri="{FF2B5EF4-FFF2-40B4-BE49-F238E27FC236}">
                  <a16:creationId xmlns:a16="http://schemas.microsoft.com/office/drawing/2014/main" id="{D442C2D3-863D-90E9-5282-3C9B12930A01}"/>
                </a:ext>
              </a:extLst>
            </p:cNvPr>
            <p:cNvSpPr>
              <a:spLocks/>
            </p:cNvSpPr>
            <p:nvPr>
              <p:custDataLst>
                <p:tags r:id="rId12"/>
              </p:custDataLst>
            </p:nvPr>
          </p:nvSpPr>
          <p:spPr bwMode="auto">
            <a:xfrm>
              <a:off x="3980557" y="3909291"/>
              <a:ext cx="248412" cy="24206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chemeClr val="tx1"/>
            </a:solidFill>
            <a:ln>
              <a:noFill/>
            </a:ln>
            <a:effectLst/>
          </p:spPr>
          <p:txBody>
            <a:bodyPr lIns="19048" tIns="19048" rIns="19048" bIns="19048" anchor="ctr"/>
            <a:lstStyle/>
            <a:p>
              <a:pPr defTabSz="171230" fontAlgn="auto">
                <a:spcBef>
                  <a:spcPts val="0"/>
                </a:spcBef>
                <a:spcAft>
                  <a:spcPts val="0"/>
                </a:spcAft>
                <a:defRPr/>
              </a:pPr>
              <a:endParaRPr lang="es-ES" sz="1400">
                <a:solidFill>
                  <a:srgbClr val="44CEB9"/>
                </a:solidFill>
                <a:effectLst>
                  <a:outerShdw blurRad="38100" dist="38100" dir="2700000" algn="tl">
                    <a:srgbClr val="000000"/>
                  </a:outerShdw>
                </a:effectLst>
                <a:latin typeface="Gill Sans" charset="0"/>
                <a:cs typeface="Gill Sans" charset="0"/>
                <a:sym typeface="Gill Sans" charset="0"/>
              </a:endParaRPr>
            </a:p>
          </p:txBody>
        </p:sp>
      </p:grpSp>
      <p:sp>
        <p:nvSpPr>
          <p:cNvPr id="4" name="Rectangle 3">
            <a:extLst>
              <a:ext uri="{FF2B5EF4-FFF2-40B4-BE49-F238E27FC236}">
                <a16:creationId xmlns:a16="http://schemas.microsoft.com/office/drawing/2014/main" id="{6E7E9411-23E0-C9A5-8579-F55604DAD794}"/>
              </a:ext>
            </a:extLst>
          </p:cNvPr>
          <p:cNvSpPr/>
          <p:nvPr>
            <p:custDataLst>
              <p:tags r:id="rId3"/>
            </p:custDataLst>
          </p:nvPr>
        </p:nvSpPr>
        <p:spPr>
          <a:xfrm>
            <a:off x="397668" y="1369608"/>
            <a:ext cx="11396663" cy="861774"/>
          </a:xfrm>
          <a:prstGeom prst="rect">
            <a:avLst/>
          </a:prstGeom>
        </p:spPr>
        <p:txBody>
          <a:bodyPr wrap="square">
            <a:spAutoFit/>
          </a:bodyPr>
          <a:lstStyle/>
          <a:p>
            <a:pPr marL="457200" lvl="0" indent="-457200">
              <a:spcAft>
                <a:spcPts val="1200"/>
              </a:spcAft>
              <a:buFont typeface="+mj-lt"/>
              <a:buAutoNum type="arabicPeriod" startAt="4"/>
            </a:pPr>
            <a:r>
              <a:rPr lang="fr-CA" sz="2000" b="1" dirty="0">
                <a:solidFill>
                  <a:srgbClr val="1D446B"/>
                </a:solidFill>
              </a:rPr>
              <a:t>LEADERSHIP ET INFLUENCE</a:t>
            </a:r>
          </a:p>
          <a:p>
            <a:pPr lvl="0">
              <a:spcAft>
                <a:spcPts val="1200"/>
              </a:spcAft>
            </a:pPr>
            <a:r>
              <a:rPr lang="fr-CA" sz="2000" b="1" dirty="0">
                <a:solidFill>
                  <a:schemeClr val="tx1">
                    <a:lumMod val="85000"/>
                    <a:lumOff val="15000"/>
                  </a:schemeClr>
                </a:solidFill>
              </a:rPr>
              <a:t>Assumer notre rôle de leader touristique et inspirer positivement nos parties prenantes.</a:t>
            </a:r>
            <a:endParaRPr lang="fr-CA" sz="2000" b="1" noProof="0" dirty="0">
              <a:solidFill>
                <a:schemeClr val="tx1">
                  <a:lumMod val="85000"/>
                  <a:lumOff val="15000"/>
                </a:schemeClr>
              </a:solidFill>
            </a:endParaRPr>
          </a:p>
        </p:txBody>
      </p:sp>
      <p:sp>
        <p:nvSpPr>
          <p:cNvPr id="5" name="Rectangle 4">
            <a:extLst>
              <a:ext uri="{FF2B5EF4-FFF2-40B4-BE49-F238E27FC236}">
                <a16:creationId xmlns:a16="http://schemas.microsoft.com/office/drawing/2014/main" id="{F2445206-D80E-B1A1-7B7A-FEA4C37B1129}"/>
              </a:ext>
            </a:extLst>
          </p:cNvPr>
          <p:cNvSpPr/>
          <p:nvPr>
            <p:custDataLst>
              <p:tags r:id="rId4"/>
            </p:custDataLst>
          </p:nvPr>
        </p:nvSpPr>
        <p:spPr>
          <a:xfrm>
            <a:off x="2035302" y="2746734"/>
            <a:ext cx="141313" cy="155248"/>
          </a:xfrm>
          <a:prstGeom prst="rect">
            <a:avLst/>
          </a:prstGeom>
          <a:solidFill>
            <a:srgbClr val="1D446B"/>
          </a:solidFill>
          <a:ln>
            <a:solidFill>
              <a:srgbClr val="1D4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highlight>
                <a:srgbClr val="D6483A"/>
              </a:highlight>
            </a:endParaRPr>
          </a:p>
        </p:txBody>
      </p:sp>
      <p:sp>
        <p:nvSpPr>
          <p:cNvPr id="11" name="TextBox 6">
            <a:extLst>
              <a:ext uri="{FF2B5EF4-FFF2-40B4-BE49-F238E27FC236}">
                <a16:creationId xmlns:a16="http://schemas.microsoft.com/office/drawing/2014/main" id="{A37C2F6C-4ED2-E232-6ADE-25FE725D0AE6}"/>
              </a:ext>
            </a:extLst>
          </p:cNvPr>
          <p:cNvSpPr txBox="1"/>
          <p:nvPr>
            <p:custDataLst>
              <p:tags r:id="rId5"/>
            </p:custDataLst>
          </p:nvPr>
        </p:nvSpPr>
        <p:spPr>
          <a:xfrm>
            <a:off x="594202" y="3048486"/>
            <a:ext cx="3023515" cy="2539157"/>
          </a:xfrm>
          <a:prstGeom prst="rect">
            <a:avLst/>
          </a:prstGeom>
          <a:noFill/>
        </p:spPr>
        <p:txBody>
          <a:bodyPr wrap="square" rtlCol="0">
            <a:spAutoFit/>
          </a:bodyPr>
          <a:lstStyle/>
          <a:p>
            <a:pPr algn="ctr">
              <a:spcBef>
                <a:spcPts val="600"/>
              </a:spcBef>
            </a:pPr>
            <a:r>
              <a:rPr lang="fr-CA" b="1" dirty="0">
                <a:latin typeface="Arial Narrow" panose="020B0606020202030204" pitchFamily="34" charset="0"/>
              </a:rPr>
              <a:t>INSTANCES POLITIQUES</a:t>
            </a:r>
          </a:p>
          <a:p>
            <a:pPr algn="ctr">
              <a:spcBef>
                <a:spcPts val="600"/>
              </a:spcBef>
            </a:pPr>
            <a:endParaRPr lang="fr-CA" b="1" dirty="0">
              <a:latin typeface="Arial Narrow" panose="020B0606020202030204" pitchFamily="34" charset="0"/>
            </a:endParaRPr>
          </a:p>
          <a:p>
            <a:pPr algn="ctr">
              <a:spcBef>
                <a:spcPts val="600"/>
              </a:spcBef>
            </a:pPr>
            <a:r>
              <a:rPr lang="fr-CA" dirty="0">
                <a:solidFill>
                  <a:schemeClr val="tx1">
                    <a:lumMod val="85000"/>
                    <a:lumOff val="15000"/>
                  </a:schemeClr>
                </a:solidFill>
                <a:latin typeface="Arial Narrow" panose="020B0606020202030204" pitchFamily="34" charset="0"/>
              </a:rPr>
              <a:t>Renforcir les liens avec les instances politiques municipales afin de devenir une référence positive dans le développement touristique de leur région. </a:t>
            </a:r>
          </a:p>
          <a:p>
            <a:pPr algn="ctr">
              <a:spcBef>
                <a:spcPts val="600"/>
              </a:spcBef>
            </a:pPr>
            <a:endParaRPr lang="fr-CA" b="1" dirty="0">
              <a:latin typeface="Arial Narrow" panose="020B0606020202030204" pitchFamily="34" charset="0"/>
            </a:endParaRPr>
          </a:p>
        </p:txBody>
      </p:sp>
      <p:sp>
        <p:nvSpPr>
          <p:cNvPr id="2" name="Rectangle 1">
            <a:extLst>
              <a:ext uri="{FF2B5EF4-FFF2-40B4-BE49-F238E27FC236}">
                <a16:creationId xmlns:a16="http://schemas.microsoft.com/office/drawing/2014/main" id="{04FB78B6-F4B3-8B78-A11A-32A5C2D49410}"/>
              </a:ext>
            </a:extLst>
          </p:cNvPr>
          <p:cNvSpPr/>
          <p:nvPr>
            <p:custDataLst>
              <p:tags r:id="rId6"/>
            </p:custDataLst>
          </p:nvPr>
        </p:nvSpPr>
        <p:spPr>
          <a:xfrm>
            <a:off x="6122237" y="2746734"/>
            <a:ext cx="141313" cy="155248"/>
          </a:xfrm>
          <a:prstGeom prst="rect">
            <a:avLst/>
          </a:prstGeom>
          <a:solidFill>
            <a:srgbClr val="1D446B"/>
          </a:solidFill>
          <a:ln>
            <a:solidFill>
              <a:srgbClr val="1D4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highlight>
                <a:srgbClr val="D6483A"/>
              </a:highlight>
            </a:endParaRPr>
          </a:p>
        </p:txBody>
      </p:sp>
      <p:sp>
        <p:nvSpPr>
          <p:cNvPr id="7" name="TextBox 6">
            <a:extLst>
              <a:ext uri="{FF2B5EF4-FFF2-40B4-BE49-F238E27FC236}">
                <a16:creationId xmlns:a16="http://schemas.microsoft.com/office/drawing/2014/main" id="{ADEA0897-F208-EA86-D001-45A0C0DA03E9}"/>
              </a:ext>
            </a:extLst>
          </p:cNvPr>
          <p:cNvSpPr txBox="1"/>
          <p:nvPr>
            <p:custDataLst>
              <p:tags r:id="rId7"/>
            </p:custDataLst>
          </p:nvPr>
        </p:nvSpPr>
        <p:spPr>
          <a:xfrm>
            <a:off x="4286160" y="3045910"/>
            <a:ext cx="3813469" cy="2185214"/>
          </a:xfrm>
          <a:prstGeom prst="rect">
            <a:avLst/>
          </a:prstGeom>
          <a:noFill/>
        </p:spPr>
        <p:txBody>
          <a:bodyPr wrap="square" rtlCol="0">
            <a:spAutoFit/>
          </a:bodyPr>
          <a:lstStyle/>
          <a:p>
            <a:pPr algn="ctr">
              <a:spcBef>
                <a:spcPts val="600"/>
              </a:spcBef>
            </a:pPr>
            <a:r>
              <a:rPr lang="fr-CA" b="1" dirty="0">
                <a:latin typeface="Arial Narrow" panose="020B0606020202030204" pitchFamily="34" charset="0"/>
              </a:rPr>
              <a:t>MEMBRES ET PARTENAIRES</a:t>
            </a:r>
          </a:p>
          <a:p>
            <a:pPr algn="ctr">
              <a:spcBef>
                <a:spcPts val="600"/>
              </a:spcBef>
            </a:pPr>
            <a:endParaRPr lang="fr-CA" b="1" dirty="0">
              <a:latin typeface="Arial Narrow" panose="020B0606020202030204" pitchFamily="34" charset="0"/>
            </a:endParaRPr>
          </a:p>
          <a:p>
            <a:pPr algn="ctr">
              <a:spcBef>
                <a:spcPts val="600"/>
              </a:spcBef>
            </a:pPr>
            <a:r>
              <a:rPr lang="fr-CA" dirty="0">
                <a:solidFill>
                  <a:schemeClr val="tx1">
                    <a:lumMod val="85000"/>
                    <a:lumOff val="15000"/>
                  </a:schemeClr>
                </a:solidFill>
                <a:latin typeface="Arial Narrow" panose="020B0606020202030204" pitchFamily="34" charset="0"/>
              </a:rPr>
              <a:t>Favoriser l’engagement de nos partenaires et membres autour du développement et du rayonnement touristique de la région afin de renforcer notre impact collectif et accomplir notre mission.</a:t>
            </a:r>
          </a:p>
        </p:txBody>
      </p:sp>
      <p:sp>
        <p:nvSpPr>
          <p:cNvPr id="6" name="Rectangle 5">
            <a:extLst>
              <a:ext uri="{FF2B5EF4-FFF2-40B4-BE49-F238E27FC236}">
                <a16:creationId xmlns:a16="http://schemas.microsoft.com/office/drawing/2014/main" id="{BC2E7668-8F77-D3F5-893C-E12CA29E3094}"/>
              </a:ext>
            </a:extLst>
          </p:cNvPr>
          <p:cNvSpPr/>
          <p:nvPr>
            <p:custDataLst>
              <p:tags r:id="rId8"/>
            </p:custDataLst>
          </p:nvPr>
        </p:nvSpPr>
        <p:spPr>
          <a:xfrm>
            <a:off x="10068404" y="2746734"/>
            <a:ext cx="141313" cy="155248"/>
          </a:xfrm>
          <a:prstGeom prst="rect">
            <a:avLst/>
          </a:prstGeom>
          <a:solidFill>
            <a:srgbClr val="1D446B"/>
          </a:solidFill>
          <a:ln>
            <a:solidFill>
              <a:srgbClr val="1D4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highlight>
                <a:srgbClr val="D6483A"/>
              </a:highlight>
            </a:endParaRPr>
          </a:p>
        </p:txBody>
      </p:sp>
      <p:sp>
        <p:nvSpPr>
          <p:cNvPr id="8" name="TextBox 6">
            <a:extLst>
              <a:ext uri="{FF2B5EF4-FFF2-40B4-BE49-F238E27FC236}">
                <a16:creationId xmlns:a16="http://schemas.microsoft.com/office/drawing/2014/main" id="{FA287737-1332-B3D9-952F-F2B97B808D63}"/>
              </a:ext>
            </a:extLst>
          </p:cNvPr>
          <p:cNvSpPr txBox="1"/>
          <p:nvPr>
            <p:custDataLst>
              <p:tags r:id="rId9"/>
            </p:custDataLst>
          </p:nvPr>
        </p:nvSpPr>
        <p:spPr>
          <a:xfrm>
            <a:off x="8627304" y="3045026"/>
            <a:ext cx="3023515" cy="2185214"/>
          </a:xfrm>
          <a:prstGeom prst="rect">
            <a:avLst/>
          </a:prstGeom>
          <a:noFill/>
        </p:spPr>
        <p:txBody>
          <a:bodyPr wrap="square" rtlCol="0">
            <a:spAutoFit/>
          </a:bodyPr>
          <a:lstStyle/>
          <a:p>
            <a:pPr algn="ctr">
              <a:spcBef>
                <a:spcPts val="600"/>
              </a:spcBef>
            </a:pPr>
            <a:r>
              <a:rPr lang="fr-CA" b="1" dirty="0">
                <a:latin typeface="Arial Narrow" panose="020B0606020202030204" pitchFamily="34" charset="0"/>
              </a:rPr>
              <a:t>PROMOTION HORS QUÉBEC</a:t>
            </a:r>
          </a:p>
          <a:p>
            <a:pPr algn="ctr">
              <a:spcBef>
                <a:spcPts val="600"/>
              </a:spcBef>
            </a:pPr>
            <a:endParaRPr lang="fr-CA" b="1" dirty="0">
              <a:latin typeface="Arial Narrow" panose="020B0606020202030204" pitchFamily="34" charset="0"/>
            </a:endParaRPr>
          </a:p>
          <a:p>
            <a:pPr algn="ctr">
              <a:spcBef>
                <a:spcPts val="600"/>
              </a:spcBef>
            </a:pPr>
            <a:r>
              <a:rPr lang="fr-CA" dirty="0">
                <a:solidFill>
                  <a:schemeClr val="tx1">
                    <a:lumMod val="85000"/>
                    <a:lumOff val="15000"/>
                  </a:schemeClr>
                </a:solidFill>
                <a:latin typeface="Arial Narrow" panose="020B0606020202030204" pitchFamily="34" charset="0"/>
              </a:rPr>
              <a:t>Optimiser la promotion de notre région à l’extérieur du Québec en évaluant les investissements et la contribution de nos partenaires engagés dans cette mission. </a:t>
            </a:r>
          </a:p>
        </p:txBody>
      </p:sp>
    </p:spTree>
    <p:extLst>
      <p:ext uri="{BB962C8B-B14F-4D97-AF65-F5344CB8AC3E}">
        <p14:creationId xmlns:p14="http://schemas.microsoft.com/office/powerpoint/2010/main" val="4126775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E1FD6-58D8-CB8A-6D8F-6E3FD134A03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51096DE-81B3-787C-7BCF-A5F8D90A18DB}"/>
              </a:ext>
            </a:extLst>
          </p:cNvPr>
          <p:cNvSpPr/>
          <p:nvPr>
            <p:custDataLst>
              <p:tags r:id="rId1"/>
            </p:custDataLst>
          </p:nvPr>
        </p:nvSpPr>
        <p:spPr>
          <a:xfrm>
            <a:off x="0" y="162969"/>
            <a:ext cx="7646894" cy="9657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30" name="Groupe 29">
            <a:extLst>
              <a:ext uri="{FF2B5EF4-FFF2-40B4-BE49-F238E27FC236}">
                <a16:creationId xmlns:a16="http://schemas.microsoft.com/office/drawing/2014/main" id="{DD1185A4-16D3-6C9F-250C-36C29AD96B0E}"/>
              </a:ext>
            </a:extLst>
          </p:cNvPr>
          <p:cNvGrpSpPr/>
          <p:nvPr>
            <p:custDataLst>
              <p:tags r:id="rId2"/>
            </p:custDataLst>
          </p:nvPr>
        </p:nvGrpSpPr>
        <p:grpSpPr>
          <a:xfrm>
            <a:off x="594202" y="236245"/>
            <a:ext cx="6440107" cy="819612"/>
            <a:chOff x="3923094" y="3857990"/>
            <a:chExt cx="2754212" cy="350520"/>
          </a:xfrm>
        </p:grpSpPr>
        <p:sp>
          <p:nvSpPr>
            <p:cNvPr id="31" name="Ellipse 30">
              <a:extLst>
                <a:ext uri="{FF2B5EF4-FFF2-40B4-BE49-F238E27FC236}">
                  <a16:creationId xmlns:a16="http://schemas.microsoft.com/office/drawing/2014/main" id="{144F2093-9570-59B1-39CC-E197714B000F}"/>
                </a:ext>
              </a:extLst>
            </p:cNvPr>
            <p:cNvSpPr/>
            <p:nvPr>
              <p:custDataLst>
                <p:tags r:id="rId8"/>
              </p:custDataLst>
            </p:nvPr>
          </p:nvSpPr>
          <p:spPr>
            <a:xfrm>
              <a:off x="3923094" y="3857990"/>
              <a:ext cx="350520" cy="350520"/>
            </a:xfrm>
            <a:prstGeom prst="ellipse">
              <a:avLst/>
            </a:prstGeom>
            <a:solidFill>
              <a:srgbClr val="E6E6E6"/>
            </a:solidFill>
            <a:ln w="6350">
              <a:solidFill>
                <a:srgbClr val="3A6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800"/>
            </a:p>
          </p:txBody>
        </p:sp>
        <p:sp>
          <p:nvSpPr>
            <p:cNvPr id="32" name="Rectangle 31">
              <a:extLst>
                <a:ext uri="{FF2B5EF4-FFF2-40B4-BE49-F238E27FC236}">
                  <a16:creationId xmlns:a16="http://schemas.microsoft.com/office/drawing/2014/main" id="{19F49B72-E776-77E6-654D-49052C2DFE4B}"/>
                </a:ext>
              </a:extLst>
            </p:cNvPr>
            <p:cNvSpPr/>
            <p:nvPr>
              <p:custDataLst>
                <p:tags r:id="rId9"/>
              </p:custDataLst>
            </p:nvPr>
          </p:nvSpPr>
          <p:spPr>
            <a:xfrm>
              <a:off x="4326729" y="3913853"/>
              <a:ext cx="2350577" cy="223763"/>
            </a:xfrm>
            <a:prstGeom prst="rect">
              <a:avLst/>
            </a:prstGeom>
          </p:spPr>
          <p:txBody>
            <a:bodyPr wrap="square">
              <a:spAutoFit/>
            </a:bodyPr>
            <a:lstStyle/>
            <a:p>
              <a:r>
                <a:rPr lang="fr-CA" sz="2800" b="1" dirty="0">
                  <a:solidFill>
                    <a:srgbClr val="333F48"/>
                  </a:solidFill>
                  <a:latin typeface="+mn-lt"/>
                </a:rPr>
                <a:t>Chantier stratégique #5</a:t>
              </a:r>
            </a:p>
          </p:txBody>
        </p:sp>
        <p:sp>
          <p:nvSpPr>
            <p:cNvPr id="33" name="AutoShape 135">
              <a:extLst>
                <a:ext uri="{FF2B5EF4-FFF2-40B4-BE49-F238E27FC236}">
                  <a16:creationId xmlns:a16="http://schemas.microsoft.com/office/drawing/2014/main" id="{B049C8D2-D6D4-5CB1-9399-FF825C682183}"/>
                </a:ext>
              </a:extLst>
            </p:cNvPr>
            <p:cNvSpPr>
              <a:spLocks/>
            </p:cNvSpPr>
            <p:nvPr>
              <p:custDataLst>
                <p:tags r:id="rId10"/>
              </p:custDataLst>
            </p:nvPr>
          </p:nvSpPr>
          <p:spPr bwMode="auto">
            <a:xfrm>
              <a:off x="3980557" y="3909291"/>
              <a:ext cx="248412" cy="24206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chemeClr val="tx1"/>
            </a:solidFill>
            <a:ln>
              <a:noFill/>
            </a:ln>
            <a:effectLst/>
          </p:spPr>
          <p:txBody>
            <a:bodyPr lIns="19048" tIns="19048" rIns="19048" bIns="19048" anchor="ctr"/>
            <a:lstStyle/>
            <a:p>
              <a:pPr defTabSz="171230" fontAlgn="auto">
                <a:spcBef>
                  <a:spcPts val="0"/>
                </a:spcBef>
                <a:spcAft>
                  <a:spcPts val="0"/>
                </a:spcAft>
                <a:defRPr/>
              </a:pPr>
              <a:endParaRPr lang="es-ES" sz="1400">
                <a:solidFill>
                  <a:srgbClr val="44CEB9"/>
                </a:solidFill>
                <a:effectLst>
                  <a:outerShdw blurRad="38100" dist="38100" dir="2700000" algn="tl">
                    <a:srgbClr val="000000"/>
                  </a:outerShdw>
                </a:effectLst>
                <a:latin typeface="Gill Sans" charset="0"/>
                <a:cs typeface="Gill Sans" charset="0"/>
                <a:sym typeface="Gill Sans" charset="0"/>
              </a:endParaRPr>
            </a:p>
          </p:txBody>
        </p:sp>
      </p:grpSp>
      <p:sp>
        <p:nvSpPr>
          <p:cNvPr id="4" name="Rectangle 3">
            <a:extLst>
              <a:ext uri="{FF2B5EF4-FFF2-40B4-BE49-F238E27FC236}">
                <a16:creationId xmlns:a16="http://schemas.microsoft.com/office/drawing/2014/main" id="{D1BC266D-B0F6-72FF-A977-3F9F11B7D9DE}"/>
              </a:ext>
            </a:extLst>
          </p:cNvPr>
          <p:cNvSpPr/>
          <p:nvPr>
            <p:custDataLst>
              <p:tags r:id="rId3"/>
            </p:custDataLst>
          </p:nvPr>
        </p:nvSpPr>
        <p:spPr>
          <a:xfrm>
            <a:off x="397668" y="1369608"/>
            <a:ext cx="11396663" cy="861774"/>
          </a:xfrm>
          <a:prstGeom prst="rect">
            <a:avLst/>
          </a:prstGeom>
        </p:spPr>
        <p:txBody>
          <a:bodyPr wrap="square">
            <a:spAutoFit/>
          </a:bodyPr>
          <a:lstStyle/>
          <a:p>
            <a:pPr marL="457200" lvl="0" indent="-457200">
              <a:spcAft>
                <a:spcPts val="1200"/>
              </a:spcAft>
              <a:buFont typeface="+mj-lt"/>
              <a:buAutoNum type="arabicPeriod" startAt="5"/>
            </a:pPr>
            <a:r>
              <a:rPr lang="fr-CA" sz="2000" b="1" dirty="0">
                <a:solidFill>
                  <a:srgbClr val="1D446B"/>
                </a:solidFill>
              </a:rPr>
              <a:t>ACCOMPAGNEMENT DES MEMBRES</a:t>
            </a:r>
          </a:p>
          <a:p>
            <a:pPr lvl="0">
              <a:spcAft>
                <a:spcPts val="1200"/>
              </a:spcAft>
            </a:pPr>
            <a:r>
              <a:rPr lang="fr-CA" sz="2000" b="1" dirty="0">
                <a:solidFill>
                  <a:schemeClr val="tx1">
                    <a:lumMod val="85000"/>
                    <a:lumOff val="15000"/>
                  </a:schemeClr>
                </a:solidFill>
              </a:rPr>
              <a:t>Contribuer activement à l’évolution de la performance de nos membres.</a:t>
            </a:r>
            <a:endParaRPr lang="fr-CA" sz="2000" b="1" noProof="0" dirty="0">
              <a:solidFill>
                <a:schemeClr val="tx1">
                  <a:lumMod val="85000"/>
                  <a:lumOff val="15000"/>
                </a:schemeClr>
              </a:solidFill>
            </a:endParaRPr>
          </a:p>
        </p:txBody>
      </p:sp>
      <p:sp>
        <p:nvSpPr>
          <p:cNvPr id="5" name="Rectangle 4">
            <a:extLst>
              <a:ext uri="{FF2B5EF4-FFF2-40B4-BE49-F238E27FC236}">
                <a16:creationId xmlns:a16="http://schemas.microsoft.com/office/drawing/2014/main" id="{BDD5DF1B-5CE5-26E3-D61B-291BD5256FEC}"/>
              </a:ext>
            </a:extLst>
          </p:cNvPr>
          <p:cNvSpPr/>
          <p:nvPr>
            <p:custDataLst>
              <p:tags r:id="rId4"/>
            </p:custDataLst>
          </p:nvPr>
        </p:nvSpPr>
        <p:spPr>
          <a:xfrm>
            <a:off x="3646838" y="2746734"/>
            <a:ext cx="141313" cy="155248"/>
          </a:xfrm>
          <a:prstGeom prst="rect">
            <a:avLst/>
          </a:prstGeom>
          <a:solidFill>
            <a:srgbClr val="1D446B"/>
          </a:solidFill>
          <a:ln>
            <a:solidFill>
              <a:srgbClr val="1D4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highlight>
                <a:srgbClr val="D6483A"/>
              </a:highlight>
            </a:endParaRPr>
          </a:p>
        </p:txBody>
      </p:sp>
      <p:sp>
        <p:nvSpPr>
          <p:cNvPr id="11" name="TextBox 6">
            <a:extLst>
              <a:ext uri="{FF2B5EF4-FFF2-40B4-BE49-F238E27FC236}">
                <a16:creationId xmlns:a16="http://schemas.microsoft.com/office/drawing/2014/main" id="{C673B0C9-7929-6154-8D84-CAF822B37A0B}"/>
              </a:ext>
            </a:extLst>
          </p:cNvPr>
          <p:cNvSpPr txBox="1"/>
          <p:nvPr>
            <p:custDataLst>
              <p:tags r:id="rId5"/>
            </p:custDataLst>
          </p:nvPr>
        </p:nvSpPr>
        <p:spPr>
          <a:xfrm>
            <a:off x="1538012" y="3048486"/>
            <a:ext cx="4346473" cy="2539157"/>
          </a:xfrm>
          <a:prstGeom prst="rect">
            <a:avLst/>
          </a:prstGeom>
          <a:noFill/>
        </p:spPr>
        <p:txBody>
          <a:bodyPr wrap="square" rtlCol="0">
            <a:spAutoFit/>
          </a:bodyPr>
          <a:lstStyle/>
          <a:p>
            <a:pPr algn="ctr">
              <a:spcBef>
                <a:spcPts val="600"/>
              </a:spcBef>
            </a:pPr>
            <a:r>
              <a:rPr lang="fr-CA" b="1" dirty="0">
                <a:latin typeface="Arial Narrow" panose="020B0606020202030204" pitchFamily="34" charset="0"/>
              </a:rPr>
              <a:t>PROFESSIONNALISATION</a:t>
            </a:r>
          </a:p>
          <a:p>
            <a:pPr algn="ctr">
              <a:spcBef>
                <a:spcPts val="600"/>
              </a:spcBef>
            </a:pPr>
            <a:endParaRPr lang="fr-CA" b="1" dirty="0">
              <a:latin typeface="Arial Narrow" panose="020B0606020202030204" pitchFamily="34" charset="0"/>
            </a:endParaRPr>
          </a:p>
          <a:p>
            <a:pPr algn="ctr">
              <a:spcBef>
                <a:spcPts val="600"/>
              </a:spcBef>
            </a:pPr>
            <a:r>
              <a:rPr lang="fr-CA" dirty="0">
                <a:solidFill>
                  <a:schemeClr val="tx1">
                    <a:lumMod val="85000"/>
                    <a:lumOff val="15000"/>
                  </a:schemeClr>
                </a:solidFill>
                <a:latin typeface="Arial Narrow" panose="020B0606020202030204" pitchFamily="34" charset="0"/>
              </a:rPr>
              <a:t>Favoriser la présence d’un plus grand nombre de membres actifs et touchés par l’ensemble de notre offre de service aux membres afin qu’ils bénéficient d’outils permettant le développement de leurs compétences. </a:t>
            </a:r>
          </a:p>
          <a:p>
            <a:pPr algn="ctr">
              <a:spcBef>
                <a:spcPts val="600"/>
              </a:spcBef>
            </a:pPr>
            <a:endParaRPr lang="fr-CA" b="1" dirty="0">
              <a:latin typeface="Arial Narrow" panose="020B0606020202030204" pitchFamily="34" charset="0"/>
            </a:endParaRPr>
          </a:p>
        </p:txBody>
      </p:sp>
      <p:sp>
        <p:nvSpPr>
          <p:cNvPr id="2" name="Rectangle 1">
            <a:extLst>
              <a:ext uri="{FF2B5EF4-FFF2-40B4-BE49-F238E27FC236}">
                <a16:creationId xmlns:a16="http://schemas.microsoft.com/office/drawing/2014/main" id="{6194B3AC-B604-AAA0-2ECB-3B44E183A257}"/>
              </a:ext>
            </a:extLst>
          </p:cNvPr>
          <p:cNvSpPr/>
          <p:nvPr>
            <p:custDataLst>
              <p:tags r:id="rId6"/>
            </p:custDataLst>
          </p:nvPr>
        </p:nvSpPr>
        <p:spPr>
          <a:xfrm>
            <a:off x="8403729" y="2746734"/>
            <a:ext cx="141313" cy="155248"/>
          </a:xfrm>
          <a:prstGeom prst="rect">
            <a:avLst/>
          </a:prstGeom>
          <a:solidFill>
            <a:srgbClr val="1D446B"/>
          </a:solidFill>
          <a:ln>
            <a:solidFill>
              <a:srgbClr val="1D4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highlight>
                <a:srgbClr val="D6483A"/>
              </a:highlight>
            </a:endParaRPr>
          </a:p>
        </p:txBody>
      </p:sp>
      <p:sp>
        <p:nvSpPr>
          <p:cNvPr id="7" name="TextBox 6">
            <a:extLst>
              <a:ext uri="{FF2B5EF4-FFF2-40B4-BE49-F238E27FC236}">
                <a16:creationId xmlns:a16="http://schemas.microsoft.com/office/drawing/2014/main" id="{A758611E-C4C4-7EDF-9C94-46408A9E88D9}"/>
              </a:ext>
            </a:extLst>
          </p:cNvPr>
          <p:cNvSpPr txBox="1"/>
          <p:nvPr>
            <p:custDataLst>
              <p:tags r:id="rId7"/>
            </p:custDataLst>
          </p:nvPr>
        </p:nvSpPr>
        <p:spPr>
          <a:xfrm>
            <a:off x="6303124" y="3048486"/>
            <a:ext cx="4346473" cy="2739211"/>
          </a:xfrm>
          <a:prstGeom prst="rect">
            <a:avLst/>
          </a:prstGeom>
          <a:noFill/>
        </p:spPr>
        <p:txBody>
          <a:bodyPr wrap="square" rtlCol="0">
            <a:spAutoFit/>
          </a:bodyPr>
          <a:lstStyle/>
          <a:p>
            <a:pPr algn="ctr">
              <a:spcBef>
                <a:spcPts val="600"/>
              </a:spcBef>
            </a:pPr>
            <a:r>
              <a:rPr lang="fr-CA" b="1" dirty="0">
                <a:latin typeface="Arial Narrow" panose="020B0606020202030204" pitchFamily="34" charset="0"/>
              </a:rPr>
              <a:t>OFFRE DE FINANCEMENT ET ACCOMPAGNEMENT</a:t>
            </a:r>
          </a:p>
          <a:p>
            <a:pPr algn="ctr">
              <a:spcBef>
                <a:spcPts val="600"/>
              </a:spcBef>
            </a:pPr>
            <a:endParaRPr lang="fr-CA" b="1" dirty="0">
              <a:latin typeface="Arial Narrow" panose="020B0606020202030204" pitchFamily="34" charset="0"/>
            </a:endParaRPr>
          </a:p>
          <a:p>
            <a:pPr algn="ctr">
              <a:spcBef>
                <a:spcPts val="600"/>
              </a:spcBef>
            </a:pPr>
            <a:r>
              <a:rPr lang="fr-CA" dirty="0">
                <a:solidFill>
                  <a:schemeClr val="tx1">
                    <a:lumMod val="85000"/>
                    <a:lumOff val="15000"/>
                  </a:schemeClr>
                </a:solidFill>
                <a:latin typeface="Arial Narrow" panose="020B0606020202030204" pitchFamily="34" charset="0"/>
              </a:rPr>
              <a:t>Continuer de faire évoluer nos offres de financement et d’accompagnement afin de les maintenir accessibles à nos membres, pour soutenir le développement de leur offre et leur adaptation à un environnement en constante évolution. </a:t>
            </a:r>
          </a:p>
        </p:txBody>
      </p:sp>
    </p:spTree>
    <p:extLst>
      <p:ext uri="{BB962C8B-B14F-4D97-AF65-F5344CB8AC3E}">
        <p14:creationId xmlns:p14="http://schemas.microsoft.com/office/powerpoint/2010/main" val="3840625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B43770-CBE8-43BC-9B52-810E7B460683}"/>
              </a:ext>
            </a:extLst>
          </p:cNvPr>
          <p:cNvSpPr>
            <a:spLocks noGrp="1"/>
          </p:cNvSpPr>
          <p:nvPr>
            <p:ph type="title"/>
            <p:custDataLst>
              <p:tags r:id="rId1"/>
            </p:custDataLst>
          </p:nvPr>
        </p:nvSpPr>
        <p:spPr>
          <a:xfrm>
            <a:off x="471488" y="236048"/>
            <a:ext cx="11720512" cy="467414"/>
          </a:xfrm>
        </p:spPr>
        <p:txBody>
          <a:bodyPr wrap="square" anchor="ctr">
            <a:normAutofit/>
          </a:bodyPr>
          <a:lstStyle/>
          <a:p>
            <a:pPr>
              <a:lnSpc>
                <a:spcPct val="90000"/>
              </a:lnSpc>
            </a:pPr>
            <a:r>
              <a:rPr lang="fr-CA">
                <a:solidFill>
                  <a:srgbClr val="1D446B"/>
                </a:solidFill>
              </a:rPr>
              <a:t>SECTIONS DU DOCUMENT</a:t>
            </a:r>
            <a:endParaRPr lang="en-CA" dirty="0">
              <a:solidFill>
                <a:srgbClr val="1D446B"/>
              </a:solidFill>
            </a:endParaRPr>
          </a:p>
        </p:txBody>
      </p:sp>
      <p:graphicFrame>
        <p:nvGraphicFramePr>
          <p:cNvPr id="10" name="Content Placeholder 7">
            <a:extLst>
              <a:ext uri="{FF2B5EF4-FFF2-40B4-BE49-F238E27FC236}">
                <a16:creationId xmlns:a16="http://schemas.microsoft.com/office/drawing/2014/main" id="{F5F7D285-637D-0EF6-97A1-D9ED50DA3602}"/>
              </a:ext>
            </a:extLst>
          </p:cNvPr>
          <p:cNvGraphicFramePr>
            <a:graphicFrameLocks noGrp="1"/>
          </p:cNvGraphicFramePr>
          <p:nvPr>
            <p:ph idx="1"/>
            <p:custDataLst>
              <p:tags r:id="rId2"/>
            </p:custDataLst>
            <p:extLst>
              <p:ext uri="{D42A27DB-BD31-4B8C-83A1-F6EECF244321}">
                <p14:modId xmlns:p14="http://schemas.microsoft.com/office/powerpoint/2010/main" val="3506314947"/>
              </p:ext>
            </p:extLst>
          </p:nvPr>
        </p:nvGraphicFramePr>
        <p:xfrm>
          <a:off x="471488" y="1334431"/>
          <a:ext cx="11720512" cy="46538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34845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CBFAB-93C5-6F0D-2294-D94E37A9C80E}"/>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1996A86E-0351-DC9C-2A6F-8B0B222D26FA}"/>
              </a:ext>
            </a:extLst>
          </p:cNvPr>
          <p:cNvSpPr/>
          <p:nvPr>
            <p:custDataLst>
              <p:tags r:id="rId1"/>
            </p:custDataLst>
          </p:nvPr>
        </p:nvSpPr>
        <p:spPr>
          <a:xfrm>
            <a:off x="-4094" y="2267273"/>
            <a:ext cx="12192000" cy="99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 name="Titre 2">
            <a:extLst>
              <a:ext uri="{FF2B5EF4-FFF2-40B4-BE49-F238E27FC236}">
                <a16:creationId xmlns:a16="http://schemas.microsoft.com/office/drawing/2014/main" id="{A1EAE5A6-BF2A-03F9-8E71-36203C9122C9}"/>
              </a:ext>
            </a:extLst>
          </p:cNvPr>
          <p:cNvSpPr>
            <a:spLocks noGrp="1"/>
          </p:cNvSpPr>
          <p:nvPr>
            <p:ph type="title"/>
            <p:custDataLst>
              <p:tags r:id="rId2"/>
            </p:custDataLst>
          </p:nvPr>
        </p:nvSpPr>
        <p:spPr>
          <a:xfrm>
            <a:off x="252688" y="125359"/>
            <a:ext cx="11705496" cy="475200"/>
          </a:xfrm>
        </p:spPr>
        <p:txBody>
          <a:bodyPr/>
          <a:lstStyle/>
          <a:p>
            <a:r>
              <a:rPr lang="fr-CA" sz="2400" dirty="0"/>
              <a:t>PLAN STRATÉGIQUE – 2025-2030</a:t>
            </a:r>
          </a:p>
        </p:txBody>
      </p:sp>
      <p:grpSp>
        <p:nvGrpSpPr>
          <p:cNvPr id="18" name="Group 17">
            <a:extLst>
              <a:ext uri="{FF2B5EF4-FFF2-40B4-BE49-F238E27FC236}">
                <a16:creationId xmlns:a16="http://schemas.microsoft.com/office/drawing/2014/main" id="{BBA7A5C7-012B-248B-AF30-C4988DA68F60}"/>
              </a:ext>
            </a:extLst>
          </p:cNvPr>
          <p:cNvGrpSpPr/>
          <p:nvPr>
            <p:custDataLst>
              <p:tags r:id="rId3"/>
            </p:custDataLst>
          </p:nvPr>
        </p:nvGrpSpPr>
        <p:grpSpPr>
          <a:xfrm>
            <a:off x="3237" y="3215910"/>
            <a:ext cx="12192000" cy="2055673"/>
            <a:chOff x="-5431" y="3162153"/>
            <a:chExt cx="12192000" cy="2055673"/>
          </a:xfrm>
        </p:grpSpPr>
        <p:grpSp>
          <p:nvGrpSpPr>
            <p:cNvPr id="13" name="Group 12">
              <a:extLst>
                <a:ext uri="{FF2B5EF4-FFF2-40B4-BE49-F238E27FC236}">
                  <a16:creationId xmlns:a16="http://schemas.microsoft.com/office/drawing/2014/main" id="{44BF10B3-51CF-0EF9-C548-88C4CE102867}"/>
                </a:ext>
              </a:extLst>
            </p:cNvPr>
            <p:cNvGrpSpPr/>
            <p:nvPr>
              <p:custDataLst>
                <p:tags r:id="rId21"/>
              </p:custDataLst>
            </p:nvPr>
          </p:nvGrpSpPr>
          <p:grpSpPr>
            <a:xfrm>
              <a:off x="-5431" y="3162153"/>
              <a:ext cx="12192000" cy="2055673"/>
              <a:chOff x="0" y="3181141"/>
              <a:chExt cx="12192000" cy="2055673"/>
            </a:xfrm>
          </p:grpSpPr>
          <p:sp>
            <p:nvSpPr>
              <p:cNvPr id="56" name="Rectangle 55">
                <a:extLst>
                  <a:ext uri="{FF2B5EF4-FFF2-40B4-BE49-F238E27FC236}">
                    <a16:creationId xmlns:a16="http://schemas.microsoft.com/office/drawing/2014/main" id="{0F5BE6E1-F954-42F6-A99C-779FE1917DA7}"/>
                  </a:ext>
                </a:extLst>
              </p:cNvPr>
              <p:cNvSpPr/>
              <p:nvPr>
                <p:custDataLst>
                  <p:tags r:id="rId24"/>
                </p:custDataLst>
              </p:nvPr>
            </p:nvSpPr>
            <p:spPr>
              <a:xfrm>
                <a:off x="0" y="3394231"/>
                <a:ext cx="12192000" cy="18425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nvGrpSpPr>
              <p:cNvPr id="8" name="Group 7">
                <a:extLst>
                  <a:ext uri="{FF2B5EF4-FFF2-40B4-BE49-F238E27FC236}">
                    <a16:creationId xmlns:a16="http://schemas.microsoft.com/office/drawing/2014/main" id="{C590D940-2A8D-9115-7842-976D01BF84F7}"/>
                  </a:ext>
                </a:extLst>
              </p:cNvPr>
              <p:cNvGrpSpPr/>
              <p:nvPr/>
            </p:nvGrpSpPr>
            <p:grpSpPr>
              <a:xfrm>
                <a:off x="1387236" y="3199429"/>
                <a:ext cx="3534980" cy="369332"/>
                <a:chOff x="2439404" y="2291499"/>
                <a:chExt cx="3534980" cy="369332"/>
              </a:xfrm>
            </p:grpSpPr>
            <p:grpSp>
              <p:nvGrpSpPr>
                <p:cNvPr id="7" name="Group 6">
                  <a:extLst>
                    <a:ext uri="{FF2B5EF4-FFF2-40B4-BE49-F238E27FC236}">
                      <a16:creationId xmlns:a16="http://schemas.microsoft.com/office/drawing/2014/main" id="{9640CBA8-FBE6-A454-3942-F26699186DFC}"/>
                    </a:ext>
                  </a:extLst>
                </p:cNvPr>
                <p:cNvGrpSpPr/>
                <p:nvPr/>
              </p:nvGrpSpPr>
              <p:grpSpPr>
                <a:xfrm>
                  <a:off x="2439404" y="2291499"/>
                  <a:ext cx="3534980" cy="369332"/>
                  <a:chOff x="2421319" y="1829816"/>
                  <a:chExt cx="3534980" cy="369332"/>
                </a:xfrm>
              </p:grpSpPr>
              <p:sp>
                <p:nvSpPr>
                  <p:cNvPr id="58" name="Ellipse 57">
                    <a:extLst>
                      <a:ext uri="{FF2B5EF4-FFF2-40B4-BE49-F238E27FC236}">
                        <a16:creationId xmlns:a16="http://schemas.microsoft.com/office/drawing/2014/main" id="{230B85CD-FDCB-D202-27C1-5C5AC0213306}"/>
                      </a:ext>
                    </a:extLst>
                  </p:cNvPr>
                  <p:cNvSpPr/>
                  <p:nvPr>
                    <p:custDataLst>
                      <p:tags r:id="rId29"/>
                    </p:custDataLst>
                  </p:nvPr>
                </p:nvSpPr>
                <p:spPr>
                  <a:xfrm>
                    <a:off x="2421319" y="1829816"/>
                    <a:ext cx="350520" cy="350520"/>
                  </a:xfrm>
                  <a:prstGeom prst="ellipse">
                    <a:avLst/>
                  </a:prstGeom>
                  <a:solidFill>
                    <a:srgbClr val="E6E6E6"/>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9" name="Rectangle 58">
                    <a:extLst>
                      <a:ext uri="{FF2B5EF4-FFF2-40B4-BE49-F238E27FC236}">
                        <a16:creationId xmlns:a16="http://schemas.microsoft.com/office/drawing/2014/main" id="{D76E9017-2ED8-FDCE-1005-8C49FCE40FE2}"/>
                      </a:ext>
                    </a:extLst>
                  </p:cNvPr>
                  <p:cNvSpPr/>
                  <p:nvPr>
                    <p:custDataLst>
                      <p:tags r:id="rId30"/>
                    </p:custDataLst>
                  </p:nvPr>
                </p:nvSpPr>
                <p:spPr>
                  <a:xfrm>
                    <a:off x="2824954" y="1829816"/>
                    <a:ext cx="3131345" cy="369332"/>
                  </a:xfrm>
                  <a:prstGeom prst="rect">
                    <a:avLst/>
                  </a:prstGeom>
                </p:spPr>
                <p:txBody>
                  <a:bodyPr wrap="square">
                    <a:spAutoFit/>
                  </a:bodyPr>
                  <a:lstStyle/>
                  <a:p>
                    <a:r>
                      <a:rPr lang="fr-CA" b="1" dirty="0">
                        <a:solidFill>
                          <a:schemeClr val="dk1"/>
                        </a:solidFill>
                        <a:latin typeface="+mn-lt"/>
                      </a:rPr>
                      <a:t>Opportunités majeures</a:t>
                    </a:r>
                  </a:p>
                </p:txBody>
              </p:sp>
            </p:grpSp>
            <p:sp>
              <p:nvSpPr>
                <p:cNvPr id="63" name="AutoShape 119">
                  <a:extLst>
                    <a:ext uri="{FF2B5EF4-FFF2-40B4-BE49-F238E27FC236}">
                      <a16:creationId xmlns:a16="http://schemas.microsoft.com/office/drawing/2014/main" id="{8DB9FE30-BFF9-3D8A-6EED-654EA2DBFEDD}"/>
                    </a:ext>
                  </a:extLst>
                </p:cNvPr>
                <p:cNvSpPr>
                  <a:spLocks/>
                </p:cNvSpPr>
                <p:nvPr>
                  <p:custDataLst>
                    <p:tags r:id="rId28"/>
                  </p:custDataLst>
                </p:nvPr>
              </p:nvSpPr>
              <p:spPr bwMode="auto">
                <a:xfrm>
                  <a:off x="2490061" y="2334847"/>
                  <a:ext cx="249205" cy="2412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494A49"/>
                </a:solidFill>
                <a:ln>
                  <a:noFill/>
                </a:ln>
                <a:effectLst/>
              </p:spPr>
              <p:txBody>
                <a:bodyPr lIns="19048" tIns="19048" rIns="19048" bIns="19048" anchor="ctr"/>
                <a:lstStyle/>
                <a:p>
                  <a:pPr defTabSz="171230" fontAlgn="auto">
                    <a:spcBef>
                      <a:spcPts val="0"/>
                    </a:spcBef>
                    <a:spcAft>
                      <a:spcPts val="0"/>
                    </a:spcAft>
                    <a:defRPr/>
                  </a:pPr>
                  <a:endParaRPr lang="es-ES" sz="105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9" name="Group 8">
                <a:extLst>
                  <a:ext uri="{FF2B5EF4-FFF2-40B4-BE49-F238E27FC236}">
                    <a16:creationId xmlns:a16="http://schemas.microsoft.com/office/drawing/2014/main" id="{EEFDCDF5-4356-DB95-DB5C-1BA970BB27C2}"/>
                  </a:ext>
                </a:extLst>
              </p:cNvPr>
              <p:cNvGrpSpPr/>
              <p:nvPr/>
            </p:nvGrpSpPr>
            <p:grpSpPr>
              <a:xfrm>
                <a:off x="7197725" y="3181141"/>
                <a:ext cx="3534980" cy="369332"/>
                <a:chOff x="7799769" y="1808353"/>
                <a:chExt cx="3534980" cy="369332"/>
              </a:xfrm>
            </p:grpSpPr>
            <p:sp>
              <p:nvSpPr>
                <p:cNvPr id="61" name="Ellipse 60">
                  <a:extLst>
                    <a:ext uri="{FF2B5EF4-FFF2-40B4-BE49-F238E27FC236}">
                      <a16:creationId xmlns:a16="http://schemas.microsoft.com/office/drawing/2014/main" id="{233FB176-65E2-8E18-2D76-5EF172487E76}"/>
                    </a:ext>
                  </a:extLst>
                </p:cNvPr>
                <p:cNvSpPr/>
                <p:nvPr>
                  <p:custDataLst>
                    <p:tags r:id="rId25"/>
                  </p:custDataLst>
                </p:nvPr>
              </p:nvSpPr>
              <p:spPr>
                <a:xfrm>
                  <a:off x="7799769" y="1808353"/>
                  <a:ext cx="350520" cy="350520"/>
                </a:xfrm>
                <a:prstGeom prst="ellipse">
                  <a:avLst/>
                </a:prstGeom>
                <a:solidFill>
                  <a:srgbClr val="E6E6E6"/>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2" name="Rectangle 61">
                  <a:extLst>
                    <a:ext uri="{FF2B5EF4-FFF2-40B4-BE49-F238E27FC236}">
                      <a16:creationId xmlns:a16="http://schemas.microsoft.com/office/drawing/2014/main" id="{03488E4F-3E3D-2912-5DB5-A4806C3FF082}"/>
                    </a:ext>
                  </a:extLst>
                </p:cNvPr>
                <p:cNvSpPr/>
                <p:nvPr>
                  <p:custDataLst>
                    <p:tags r:id="rId26"/>
                  </p:custDataLst>
                </p:nvPr>
              </p:nvSpPr>
              <p:spPr>
                <a:xfrm>
                  <a:off x="8203404" y="1808353"/>
                  <a:ext cx="3131345" cy="369332"/>
                </a:xfrm>
                <a:prstGeom prst="rect">
                  <a:avLst/>
                </a:prstGeom>
              </p:spPr>
              <p:txBody>
                <a:bodyPr wrap="square">
                  <a:spAutoFit/>
                </a:bodyPr>
                <a:lstStyle/>
                <a:p>
                  <a:r>
                    <a:rPr lang="fr-CA" b="1" dirty="0">
                      <a:solidFill>
                        <a:schemeClr val="dk1"/>
                      </a:solidFill>
                      <a:latin typeface="+mn-lt"/>
                    </a:rPr>
                    <a:t>Vulnérabilités majeures</a:t>
                  </a:r>
                </a:p>
              </p:txBody>
            </p:sp>
            <p:sp>
              <p:nvSpPr>
                <p:cNvPr id="64" name="AutoShape 62">
                  <a:extLst>
                    <a:ext uri="{FF2B5EF4-FFF2-40B4-BE49-F238E27FC236}">
                      <a16:creationId xmlns:a16="http://schemas.microsoft.com/office/drawing/2014/main" id="{8E4D277B-C21A-152F-BC30-3FE094F2391A}"/>
                    </a:ext>
                  </a:extLst>
                </p:cNvPr>
                <p:cNvSpPr>
                  <a:spLocks/>
                </p:cNvSpPr>
                <p:nvPr>
                  <p:custDataLst>
                    <p:tags r:id="rId27"/>
                  </p:custDataLst>
                </p:nvPr>
              </p:nvSpPr>
              <p:spPr bwMode="auto">
                <a:xfrm>
                  <a:off x="7851220" y="1887927"/>
                  <a:ext cx="247618" cy="2412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solidFill>
                  <a:srgbClr val="494A49"/>
                </a:solidFill>
                <a:ln>
                  <a:noFill/>
                </a:ln>
                <a:effectLst/>
              </p:spPr>
              <p:txBody>
                <a:bodyPr lIns="19048" tIns="19048" rIns="19048" bIns="19048" anchor="ctr"/>
                <a:lstStyle/>
                <a:p>
                  <a:pPr defTabSz="171230" fontAlgn="auto">
                    <a:spcBef>
                      <a:spcPts val="0"/>
                    </a:spcBef>
                    <a:spcAft>
                      <a:spcPts val="0"/>
                    </a:spcAft>
                    <a:defRPr/>
                  </a:pPr>
                  <a:endParaRPr lang="es-ES" sz="105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sp>
          <p:nvSpPr>
            <p:cNvPr id="31" name="Rectangle 30">
              <a:extLst>
                <a:ext uri="{FF2B5EF4-FFF2-40B4-BE49-F238E27FC236}">
                  <a16:creationId xmlns:a16="http://schemas.microsoft.com/office/drawing/2014/main" id="{D5B9DD26-B931-91B3-1E67-EE61C258F18B}"/>
                </a:ext>
              </a:extLst>
            </p:cNvPr>
            <p:cNvSpPr/>
            <p:nvPr>
              <p:custDataLst>
                <p:tags r:id="rId22"/>
              </p:custDataLst>
            </p:nvPr>
          </p:nvSpPr>
          <p:spPr>
            <a:xfrm>
              <a:off x="180359" y="3817050"/>
              <a:ext cx="5661643" cy="1323439"/>
            </a:xfrm>
            <a:prstGeom prst="rect">
              <a:avLst/>
            </a:prstGeom>
            <a:noFill/>
            <a:ln>
              <a:noFill/>
            </a:ln>
          </p:spPr>
          <p:style>
            <a:lnRef idx="2">
              <a:schemeClr val="dk1"/>
            </a:lnRef>
            <a:fillRef idx="1">
              <a:schemeClr val="lt1"/>
            </a:fillRef>
            <a:effectRef idx="0">
              <a:schemeClr val="dk1"/>
            </a:effectRef>
            <a:fontRef idx="minor">
              <a:schemeClr val="dk1"/>
            </a:fontRef>
          </p:style>
          <p:txBody>
            <a:bodyPr numCol="1" rtlCol="0" anchor="t"/>
            <a:lstStyle/>
            <a:p>
              <a:pPr marL="180975" lvl="2" indent="-180975" eaLnBrk="0" hangingPunct="0">
                <a:spcBef>
                  <a:spcPts val="0"/>
                </a:spcBef>
                <a:spcAft>
                  <a:spcPts val="300"/>
                </a:spcAft>
                <a:buClr>
                  <a:srgbClr val="EE1B2B"/>
                </a:buClr>
                <a:buFont typeface="Arial" panose="020B0604020202020204" pitchFamily="34" charset="0"/>
                <a:buChar char="•"/>
              </a:pPr>
              <a:endParaRPr lang="fr-CA" sz="1400" dirty="0">
                <a:solidFill>
                  <a:srgbClr val="4E443C"/>
                </a:solidFill>
              </a:endParaRPr>
            </a:p>
          </p:txBody>
        </p:sp>
        <p:sp>
          <p:nvSpPr>
            <p:cNvPr id="52" name="Rectangle 51">
              <a:extLst>
                <a:ext uri="{FF2B5EF4-FFF2-40B4-BE49-F238E27FC236}">
                  <a16:creationId xmlns:a16="http://schemas.microsoft.com/office/drawing/2014/main" id="{6B67EDCE-9C67-A0B0-A7F9-EBF3C8A33B35}"/>
                </a:ext>
              </a:extLst>
            </p:cNvPr>
            <p:cNvSpPr/>
            <p:nvPr>
              <p:custDataLst>
                <p:tags r:id="rId23"/>
              </p:custDataLst>
            </p:nvPr>
          </p:nvSpPr>
          <p:spPr>
            <a:xfrm>
              <a:off x="5950911" y="3821657"/>
              <a:ext cx="5994399" cy="307777"/>
            </a:xfrm>
            <a:prstGeom prst="rect">
              <a:avLst/>
            </a:prstGeom>
          </p:spPr>
          <p:txBody>
            <a:bodyPr wrap="square">
              <a:spAutoFit/>
            </a:bodyPr>
            <a:lstStyle/>
            <a:p>
              <a:pPr marL="180975" lvl="2" indent="-180975" eaLnBrk="0" hangingPunct="0">
                <a:spcBef>
                  <a:spcPts val="0"/>
                </a:spcBef>
                <a:spcAft>
                  <a:spcPts val="300"/>
                </a:spcAft>
                <a:buClr>
                  <a:srgbClr val="EE1B2B"/>
                </a:buClr>
                <a:buFont typeface="Arial" panose="020B0604020202020204" pitchFamily="34" charset="0"/>
                <a:buChar char="•"/>
              </a:pPr>
              <a:endParaRPr lang="fr-CA" sz="1400" dirty="0">
                <a:solidFill>
                  <a:srgbClr val="4E443C"/>
                </a:solidFill>
                <a:latin typeface="+mj-lt"/>
              </a:endParaRPr>
            </a:p>
          </p:txBody>
        </p:sp>
      </p:grpSp>
      <p:sp>
        <p:nvSpPr>
          <p:cNvPr id="44" name="Rectangle 43">
            <a:extLst>
              <a:ext uri="{FF2B5EF4-FFF2-40B4-BE49-F238E27FC236}">
                <a16:creationId xmlns:a16="http://schemas.microsoft.com/office/drawing/2014/main" id="{902F48EB-47C1-ADFB-9EBF-DDA157D16EB1}"/>
              </a:ext>
            </a:extLst>
          </p:cNvPr>
          <p:cNvSpPr/>
          <p:nvPr>
            <p:custDataLst>
              <p:tags r:id="rId4"/>
            </p:custDataLst>
          </p:nvPr>
        </p:nvSpPr>
        <p:spPr>
          <a:xfrm>
            <a:off x="0" y="1002948"/>
            <a:ext cx="12192000" cy="8046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CA" sz="2000" b="1" i="0" dirty="0">
                <a:solidFill>
                  <a:srgbClr val="1D446B"/>
                </a:solidFill>
                <a:effectLst/>
                <a:latin typeface="Arial" panose="020B0604020202020204" pitchFamily="34" charset="0"/>
                <a:cs typeface="Arial" panose="020B0604020202020204" pitchFamily="34" charset="0"/>
              </a:rPr>
              <a:t>Le Bas-Saint-Laurent, la destination nature et affaires quatre saisons de l’est du Canada</a:t>
            </a:r>
            <a:r>
              <a:rPr lang="fr-CA" sz="2400" b="1" i="0" dirty="0">
                <a:solidFill>
                  <a:srgbClr val="1D446B"/>
                </a:solidFill>
                <a:effectLst/>
                <a:latin typeface="-apple-system"/>
              </a:rPr>
              <a:t>.</a:t>
            </a:r>
            <a:endParaRPr lang="fr-CA" sz="2000" b="1" dirty="0">
              <a:solidFill>
                <a:srgbClr val="1D446B"/>
              </a:solidFill>
            </a:endParaRPr>
          </a:p>
        </p:txBody>
      </p:sp>
      <p:grpSp>
        <p:nvGrpSpPr>
          <p:cNvPr id="17" name="Group 16">
            <a:extLst>
              <a:ext uri="{FF2B5EF4-FFF2-40B4-BE49-F238E27FC236}">
                <a16:creationId xmlns:a16="http://schemas.microsoft.com/office/drawing/2014/main" id="{BB11CD58-7D51-8086-723F-6BEC8EA69081}"/>
              </a:ext>
            </a:extLst>
          </p:cNvPr>
          <p:cNvGrpSpPr/>
          <p:nvPr>
            <p:custDataLst>
              <p:tags r:id="rId5"/>
            </p:custDataLst>
          </p:nvPr>
        </p:nvGrpSpPr>
        <p:grpSpPr>
          <a:xfrm>
            <a:off x="4538273" y="638454"/>
            <a:ext cx="3520607" cy="382389"/>
            <a:chOff x="4717176" y="509669"/>
            <a:chExt cx="3520607" cy="382389"/>
          </a:xfrm>
        </p:grpSpPr>
        <p:sp>
          <p:nvSpPr>
            <p:cNvPr id="46" name="Rectangle 45">
              <a:extLst>
                <a:ext uri="{FF2B5EF4-FFF2-40B4-BE49-F238E27FC236}">
                  <a16:creationId xmlns:a16="http://schemas.microsoft.com/office/drawing/2014/main" id="{2E9916FF-7280-8DA9-64E9-4711510E5A2C}"/>
                </a:ext>
              </a:extLst>
            </p:cNvPr>
            <p:cNvSpPr/>
            <p:nvPr>
              <p:custDataLst>
                <p:tags r:id="rId19"/>
              </p:custDataLst>
            </p:nvPr>
          </p:nvSpPr>
          <p:spPr>
            <a:xfrm>
              <a:off x="5106438" y="522726"/>
              <a:ext cx="3131345" cy="369332"/>
            </a:xfrm>
            <a:prstGeom prst="rect">
              <a:avLst/>
            </a:prstGeom>
          </p:spPr>
          <p:txBody>
            <a:bodyPr wrap="square">
              <a:spAutoFit/>
            </a:bodyPr>
            <a:lstStyle/>
            <a:p>
              <a:r>
                <a:rPr lang="fr-CA" b="1" dirty="0">
                  <a:solidFill>
                    <a:schemeClr val="dk1"/>
                  </a:solidFill>
                  <a:latin typeface="+mn-lt"/>
                </a:rPr>
                <a:t>Vision stratégique 2030</a:t>
              </a:r>
            </a:p>
          </p:txBody>
        </p:sp>
        <p:grpSp>
          <p:nvGrpSpPr>
            <p:cNvPr id="16" name="Group 15">
              <a:extLst>
                <a:ext uri="{FF2B5EF4-FFF2-40B4-BE49-F238E27FC236}">
                  <a16:creationId xmlns:a16="http://schemas.microsoft.com/office/drawing/2014/main" id="{DDA8DB9C-4D22-A9C1-98ED-4ACB56E9E496}"/>
                </a:ext>
              </a:extLst>
            </p:cNvPr>
            <p:cNvGrpSpPr/>
            <p:nvPr/>
          </p:nvGrpSpPr>
          <p:grpSpPr>
            <a:xfrm>
              <a:off x="4717176" y="509669"/>
              <a:ext cx="377612" cy="350520"/>
              <a:chOff x="7877431" y="379134"/>
              <a:chExt cx="377612" cy="350520"/>
            </a:xfrm>
          </p:grpSpPr>
          <p:sp>
            <p:nvSpPr>
              <p:cNvPr id="48" name="Ellipse 35">
                <a:extLst>
                  <a:ext uri="{FF2B5EF4-FFF2-40B4-BE49-F238E27FC236}">
                    <a16:creationId xmlns:a16="http://schemas.microsoft.com/office/drawing/2014/main" id="{02A0C405-5249-84C1-0D65-474EE8FE5AB8}"/>
                  </a:ext>
                </a:extLst>
              </p:cNvPr>
              <p:cNvSpPr/>
              <p:nvPr>
                <p:custDataLst>
                  <p:tags r:id="rId20"/>
                </p:custDataLst>
              </p:nvPr>
            </p:nvSpPr>
            <p:spPr>
              <a:xfrm>
                <a:off x="7877431" y="379134"/>
                <a:ext cx="350520" cy="350520"/>
              </a:xfrm>
              <a:prstGeom prst="ellipse">
                <a:avLst/>
              </a:prstGeom>
              <a:solidFill>
                <a:srgbClr val="E6E6E6"/>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a:t>
                </a:r>
              </a:p>
            </p:txBody>
          </p:sp>
          <p:pic>
            <p:nvPicPr>
              <p:cNvPr id="2" name="Graphic 1" descr="Eye">
                <a:extLst>
                  <a:ext uri="{FF2B5EF4-FFF2-40B4-BE49-F238E27FC236}">
                    <a16:creationId xmlns:a16="http://schemas.microsoft.com/office/drawing/2014/main" id="{903D7095-14AF-B127-CA85-59AB0CDDC954}"/>
                  </a:ext>
                </a:extLst>
              </p:cNvPr>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7880318" y="431816"/>
                <a:ext cx="374725" cy="248307"/>
              </a:xfrm>
              <a:prstGeom prst="rect">
                <a:avLst/>
              </a:prstGeom>
            </p:spPr>
          </p:pic>
        </p:grpSp>
      </p:grpSp>
      <p:grpSp>
        <p:nvGrpSpPr>
          <p:cNvPr id="10" name="Group 9">
            <a:extLst>
              <a:ext uri="{FF2B5EF4-FFF2-40B4-BE49-F238E27FC236}">
                <a16:creationId xmlns:a16="http://schemas.microsoft.com/office/drawing/2014/main" id="{0AA487D4-25E6-E738-6EE7-EF7951438892}"/>
              </a:ext>
            </a:extLst>
          </p:cNvPr>
          <p:cNvGrpSpPr/>
          <p:nvPr>
            <p:custDataLst>
              <p:tags r:id="rId6"/>
            </p:custDataLst>
          </p:nvPr>
        </p:nvGrpSpPr>
        <p:grpSpPr>
          <a:xfrm>
            <a:off x="4872670" y="1947863"/>
            <a:ext cx="3534980" cy="369332"/>
            <a:chOff x="4942269" y="635301"/>
            <a:chExt cx="3534980" cy="369332"/>
          </a:xfrm>
        </p:grpSpPr>
        <p:grpSp>
          <p:nvGrpSpPr>
            <p:cNvPr id="39" name="Groupe 38">
              <a:extLst>
                <a:ext uri="{FF2B5EF4-FFF2-40B4-BE49-F238E27FC236}">
                  <a16:creationId xmlns:a16="http://schemas.microsoft.com/office/drawing/2014/main" id="{BED31695-C0BA-0D7E-8FAA-6391B776AE6E}"/>
                </a:ext>
              </a:extLst>
            </p:cNvPr>
            <p:cNvGrpSpPr/>
            <p:nvPr>
              <p:custDataLst>
                <p:tags r:id="rId17"/>
              </p:custDataLst>
            </p:nvPr>
          </p:nvGrpSpPr>
          <p:grpSpPr>
            <a:xfrm>
              <a:off x="4942269" y="635301"/>
              <a:ext cx="350520" cy="350520"/>
              <a:chOff x="7612380" y="640080"/>
              <a:chExt cx="350520" cy="350520"/>
            </a:xfrm>
          </p:grpSpPr>
          <p:sp>
            <p:nvSpPr>
              <p:cNvPr id="40" name="Ellipse 39">
                <a:extLst>
                  <a:ext uri="{FF2B5EF4-FFF2-40B4-BE49-F238E27FC236}">
                    <a16:creationId xmlns:a16="http://schemas.microsoft.com/office/drawing/2014/main" id="{811BDCFE-DD2E-8EBD-DA2A-71541F61E666}"/>
                  </a:ext>
                </a:extLst>
              </p:cNvPr>
              <p:cNvSpPr/>
              <p:nvPr/>
            </p:nvSpPr>
            <p:spPr>
              <a:xfrm>
                <a:off x="7612380" y="640080"/>
                <a:ext cx="350520" cy="350520"/>
              </a:xfrm>
              <a:prstGeom prst="ellipse">
                <a:avLst/>
              </a:prstGeom>
              <a:solidFill>
                <a:srgbClr val="E6E6E6"/>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1" name="AutoShape 123">
                <a:extLst>
                  <a:ext uri="{FF2B5EF4-FFF2-40B4-BE49-F238E27FC236}">
                    <a16:creationId xmlns:a16="http://schemas.microsoft.com/office/drawing/2014/main" id="{9CE1BEF9-FABA-1D0F-016B-8361B71A5B50}"/>
                  </a:ext>
                </a:extLst>
              </p:cNvPr>
              <p:cNvSpPr>
                <a:spLocks/>
              </p:cNvSpPr>
              <p:nvPr/>
            </p:nvSpPr>
            <p:spPr bwMode="auto">
              <a:xfrm>
                <a:off x="7678078" y="710773"/>
                <a:ext cx="219124" cy="2091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494A49"/>
              </a:solidFill>
              <a:ln>
                <a:noFill/>
              </a:ln>
              <a:effectLst/>
            </p:spPr>
            <p:txBody>
              <a:bodyPr lIns="19048" tIns="19048" rIns="19048" bIns="19048" anchor="ctr"/>
              <a:lstStyle/>
              <a:p>
                <a:pPr defTabSz="171230" fontAlgn="auto">
                  <a:spcBef>
                    <a:spcPts val="0"/>
                  </a:spcBef>
                  <a:spcAft>
                    <a:spcPts val="0"/>
                  </a:spcAft>
                  <a:defRPr/>
                </a:pPr>
                <a:endParaRPr lang="es-ES" sz="105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sp>
          <p:nvSpPr>
            <p:cNvPr id="42" name="Rectangle 41">
              <a:extLst>
                <a:ext uri="{FF2B5EF4-FFF2-40B4-BE49-F238E27FC236}">
                  <a16:creationId xmlns:a16="http://schemas.microsoft.com/office/drawing/2014/main" id="{5437967E-C5C4-4FB6-8875-DE272E464B01}"/>
                </a:ext>
              </a:extLst>
            </p:cNvPr>
            <p:cNvSpPr/>
            <p:nvPr>
              <p:custDataLst>
                <p:tags r:id="rId18"/>
              </p:custDataLst>
            </p:nvPr>
          </p:nvSpPr>
          <p:spPr>
            <a:xfrm>
              <a:off x="5345904" y="635301"/>
              <a:ext cx="3131345" cy="369332"/>
            </a:xfrm>
            <a:prstGeom prst="rect">
              <a:avLst/>
            </a:prstGeom>
          </p:spPr>
          <p:txBody>
            <a:bodyPr wrap="square">
              <a:spAutoFit/>
            </a:bodyPr>
            <a:lstStyle/>
            <a:p>
              <a:r>
                <a:rPr lang="fr-CA" b="1" dirty="0">
                  <a:solidFill>
                    <a:schemeClr val="dk1"/>
                  </a:solidFill>
                  <a:latin typeface="+mn-lt"/>
                </a:rPr>
                <a:t>Ambitions 2030</a:t>
              </a:r>
            </a:p>
          </p:txBody>
        </p:sp>
      </p:grpSp>
      <p:sp>
        <p:nvSpPr>
          <p:cNvPr id="12" name="Rectangle 11">
            <a:extLst>
              <a:ext uri="{FF2B5EF4-FFF2-40B4-BE49-F238E27FC236}">
                <a16:creationId xmlns:a16="http://schemas.microsoft.com/office/drawing/2014/main" id="{B02EC851-5CBE-867C-A922-1F731C4E0280}"/>
              </a:ext>
            </a:extLst>
          </p:cNvPr>
          <p:cNvSpPr/>
          <p:nvPr>
            <p:custDataLst>
              <p:tags r:id="rId7"/>
            </p:custDataLst>
          </p:nvPr>
        </p:nvSpPr>
        <p:spPr>
          <a:xfrm>
            <a:off x="26178" y="3577417"/>
            <a:ext cx="5933402" cy="1443034"/>
          </a:xfrm>
          <a:prstGeom prst="rect">
            <a:avLst/>
          </a:prstGeom>
          <a:noFill/>
          <a:ln>
            <a:noFill/>
          </a:ln>
        </p:spPr>
        <p:style>
          <a:lnRef idx="2">
            <a:schemeClr val="dk1"/>
          </a:lnRef>
          <a:fillRef idx="1">
            <a:schemeClr val="lt1"/>
          </a:fillRef>
          <a:effectRef idx="0">
            <a:schemeClr val="dk1"/>
          </a:effectRef>
          <a:fontRef idx="minor">
            <a:schemeClr val="dk1"/>
          </a:fontRef>
        </p:style>
        <p:txBody>
          <a:bodyPr numCol="1" rtlCol="0" anchor="t"/>
          <a:lstStyle/>
          <a:p>
            <a:pPr marL="285750" lvl="2" indent="-285750">
              <a:spcAft>
                <a:spcPts val="600"/>
              </a:spcAft>
              <a:buClr>
                <a:srgbClr val="1D446B"/>
              </a:buClr>
              <a:buFont typeface="Wingdings" panose="05000000000000000000" pitchFamily="2" charset="2"/>
              <a:buChar char="§"/>
              <a:defRPr/>
            </a:pPr>
            <a:r>
              <a:rPr lang="fr-CA" sz="1400" b="1" dirty="0">
                <a:solidFill>
                  <a:srgbClr val="1D446B"/>
                </a:solidFill>
              </a:rPr>
              <a:t>Équipe : </a:t>
            </a:r>
            <a:r>
              <a:rPr lang="fr-CA" sz="1400" dirty="0">
                <a:solidFill>
                  <a:schemeClr val="tx2"/>
                </a:solidFill>
              </a:rPr>
              <a:t>La force de leadership d’une équipe dynamique, experte et accessible.</a:t>
            </a:r>
          </a:p>
          <a:p>
            <a:pPr marL="285750" lvl="2" indent="-285750">
              <a:spcAft>
                <a:spcPts val="600"/>
              </a:spcAft>
              <a:buClr>
                <a:srgbClr val="1D446B"/>
              </a:buClr>
              <a:buFont typeface="Wingdings" panose="05000000000000000000" pitchFamily="2" charset="2"/>
              <a:buChar char="§"/>
              <a:defRPr/>
            </a:pPr>
            <a:r>
              <a:rPr lang="fr-CA" sz="1400" b="1" dirty="0">
                <a:solidFill>
                  <a:srgbClr val="1D446B"/>
                </a:solidFill>
              </a:rPr>
              <a:t>Notoriété : </a:t>
            </a:r>
            <a:r>
              <a:rPr lang="fr-CA" sz="1400" dirty="0">
                <a:solidFill>
                  <a:schemeClr val="tx2"/>
                </a:solidFill>
              </a:rPr>
              <a:t>La force de l’image de marque et la solide réputation de l’organisation. </a:t>
            </a:r>
          </a:p>
          <a:p>
            <a:pPr marL="285750" lvl="2" indent="-285750">
              <a:spcAft>
                <a:spcPts val="600"/>
              </a:spcAft>
              <a:buClr>
                <a:srgbClr val="1D446B"/>
              </a:buClr>
              <a:buFont typeface="Wingdings" panose="05000000000000000000" pitchFamily="2" charset="2"/>
              <a:buChar char="§"/>
              <a:defRPr/>
            </a:pPr>
            <a:r>
              <a:rPr lang="fr-CA" sz="1400" b="1" dirty="0">
                <a:solidFill>
                  <a:srgbClr val="1D446B"/>
                </a:solidFill>
              </a:rPr>
              <a:t>Culture : </a:t>
            </a:r>
            <a:r>
              <a:rPr lang="fr-CA" sz="1400" dirty="0">
                <a:solidFill>
                  <a:schemeClr val="tx2"/>
                </a:solidFill>
              </a:rPr>
              <a:t>La culture de « proximité terrain » et de l’approche d’accompagnement.</a:t>
            </a:r>
          </a:p>
          <a:p>
            <a:pPr marL="285750" lvl="2" indent="-285750">
              <a:spcAft>
                <a:spcPts val="600"/>
              </a:spcAft>
              <a:buClr>
                <a:srgbClr val="1D446B"/>
              </a:buClr>
              <a:buFont typeface="Wingdings" panose="05000000000000000000" pitchFamily="2" charset="2"/>
              <a:buChar char="§"/>
              <a:defRPr/>
            </a:pPr>
            <a:r>
              <a:rPr lang="fr-CA" sz="1400" b="1" dirty="0">
                <a:solidFill>
                  <a:srgbClr val="1D446B"/>
                </a:solidFill>
              </a:rPr>
              <a:t>Valeur perçue : </a:t>
            </a:r>
            <a:r>
              <a:rPr lang="fr-CA" sz="1400" dirty="0">
                <a:solidFill>
                  <a:schemeClr val="tx2"/>
                </a:solidFill>
              </a:rPr>
              <a:t>Une association créatrice de valeur pour son industrie.</a:t>
            </a:r>
          </a:p>
          <a:p>
            <a:pPr marL="285750" lvl="2" indent="-285750">
              <a:spcAft>
                <a:spcPts val="600"/>
              </a:spcAft>
              <a:buClr>
                <a:srgbClr val="1D446B"/>
              </a:buClr>
              <a:buFont typeface="Wingdings" panose="05000000000000000000" pitchFamily="2" charset="2"/>
              <a:buChar char="§"/>
              <a:defRPr/>
            </a:pPr>
            <a:r>
              <a:rPr lang="fr-CA" sz="1400" b="1" dirty="0">
                <a:solidFill>
                  <a:srgbClr val="1D446B"/>
                </a:solidFill>
              </a:rPr>
              <a:t>Tendance : </a:t>
            </a:r>
            <a:r>
              <a:rPr lang="fr-CA" sz="1400" dirty="0">
                <a:solidFill>
                  <a:schemeClr val="tx2"/>
                </a:solidFill>
              </a:rPr>
              <a:t>Une offre touristique en ligne avec les tendances de l’industrie.</a:t>
            </a:r>
          </a:p>
        </p:txBody>
      </p:sp>
      <p:sp>
        <p:nvSpPr>
          <p:cNvPr id="22" name="Rectangle 21">
            <a:extLst>
              <a:ext uri="{FF2B5EF4-FFF2-40B4-BE49-F238E27FC236}">
                <a16:creationId xmlns:a16="http://schemas.microsoft.com/office/drawing/2014/main" id="{141B0DC0-EEEF-9B4D-134E-0E42BFD24014}"/>
              </a:ext>
            </a:extLst>
          </p:cNvPr>
          <p:cNvSpPr/>
          <p:nvPr>
            <p:custDataLst>
              <p:tags r:id="rId8"/>
            </p:custDataLst>
          </p:nvPr>
        </p:nvSpPr>
        <p:spPr>
          <a:xfrm>
            <a:off x="5821532" y="3584721"/>
            <a:ext cx="6344291" cy="1636998"/>
          </a:xfrm>
          <a:prstGeom prst="rect">
            <a:avLst/>
          </a:prstGeom>
          <a:noFill/>
          <a:ln>
            <a:noFill/>
          </a:ln>
        </p:spPr>
        <p:style>
          <a:lnRef idx="2">
            <a:schemeClr val="dk1"/>
          </a:lnRef>
          <a:fillRef idx="1">
            <a:schemeClr val="lt1"/>
          </a:fillRef>
          <a:effectRef idx="0">
            <a:schemeClr val="dk1"/>
          </a:effectRef>
          <a:fontRef idx="minor">
            <a:schemeClr val="dk1"/>
          </a:fontRef>
        </p:style>
        <p:txBody>
          <a:bodyPr numCol="1" rtlCol="0" anchor="t"/>
          <a:lstStyle/>
          <a:p>
            <a:pPr marL="285750" lvl="2" indent="-285750">
              <a:spcAft>
                <a:spcPts val="600"/>
              </a:spcAft>
              <a:buClr>
                <a:srgbClr val="1D446B"/>
              </a:buClr>
              <a:buFont typeface="Wingdings" panose="05000000000000000000" pitchFamily="2" charset="2"/>
              <a:buChar char="§"/>
            </a:pPr>
            <a:r>
              <a:rPr lang="fr-CA" sz="1400" b="1" dirty="0">
                <a:solidFill>
                  <a:srgbClr val="1D446B"/>
                </a:solidFill>
              </a:rPr>
              <a:t>Accueil touristique : </a:t>
            </a:r>
            <a:r>
              <a:rPr lang="fr-CA" sz="1400" dirty="0">
                <a:solidFill>
                  <a:schemeClr val="tx2"/>
                </a:solidFill>
              </a:rPr>
              <a:t>Le manque d’uniformité de l’accueil touristique.</a:t>
            </a:r>
          </a:p>
          <a:p>
            <a:pPr marL="285750" lvl="2" indent="-285750">
              <a:spcAft>
                <a:spcPts val="600"/>
              </a:spcAft>
              <a:buClr>
                <a:srgbClr val="1D446B"/>
              </a:buClr>
              <a:buFont typeface="Wingdings" panose="05000000000000000000" pitchFamily="2" charset="2"/>
              <a:buChar char="§"/>
            </a:pPr>
            <a:r>
              <a:rPr lang="fr-CA" sz="1400" b="1" dirty="0">
                <a:solidFill>
                  <a:srgbClr val="1D446B"/>
                </a:solidFill>
              </a:rPr>
              <a:t>Partenaires touristiques : </a:t>
            </a:r>
            <a:r>
              <a:rPr lang="fr-CA" sz="1400" dirty="0">
                <a:solidFill>
                  <a:schemeClr val="tx2"/>
                </a:solidFill>
              </a:rPr>
              <a:t>La confusion des mandats et la perception de compétition.</a:t>
            </a:r>
          </a:p>
          <a:p>
            <a:pPr marL="285750" lvl="2" indent="-285750">
              <a:spcAft>
                <a:spcPts val="600"/>
              </a:spcAft>
              <a:buClr>
                <a:srgbClr val="1D446B"/>
              </a:buClr>
              <a:buFont typeface="Wingdings" panose="05000000000000000000" pitchFamily="2" charset="2"/>
              <a:buChar char="§"/>
            </a:pPr>
            <a:r>
              <a:rPr lang="fr-CA" sz="1400" b="1" dirty="0">
                <a:solidFill>
                  <a:srgbClr val="1D446B"/>
                </a:solidFill>
              </a:rPr>
              <a:t>Relations MRC : </a:t>
            </a:r>
            <a:r>
              <a:rPr lang="fr-CA" sz="1400" dirty="0">
                <a:solidFill>
                  <a:schemeClr val="tx2"/>
                </a:solidFill>
              </a:rPr>
              <a:t>Le besoin de miser sur un lien de confiance fort avec les MRC.</a:t>
            </a:r>
          </a:p>
          <a:p>
            <a:pPr marL="285750" lvl="2" indent="-285750">
              <a:spcAft>
                <a:spcPts val="600"/>
              </a:spcAft>
              <a:buClr>
                <a:srgbClr val="1D446B"/>
              </a:buClr>
              <a:buFont typeface="Wingdings" panose="05000000000000000000" pitchFamily="2" charset="2"/>
              <a:buChar char="§"/>
            </a:pPr>
            <a:r>
              <a:rPr lang="fr-CA" sz="1400" b="1" dirty="0">
                <a:solidFill>
                  <a:srgbClr val="1D446B"/>
                </a:solidFill>
              </a:rPr>
              <a:t>Changements climatiques : </a:t>
            </a:r>
            <a:r>
              <a:rPr lang="fr-CA" sz="1400" dirty="0">
                <a:solidFill>
                  <a:schemeClr val="tx2"/>
                </a:solidFill>
              </a:rPr>
              <a:t>L’impact des changements climatiques sur notre offre.</a:t>
            </a:r>
          </a:p>
          <a:p>
            <a:pPr marL="285750" lvl="2" indent="-285750">
              <a:spcAft>
                <a:spcPts val="600"/>
              </a:spcAft>
              <a:buClr>
                <a:srgbClr val="1D446B"/>
              </a:buClr>
              <a:buFont typeface="Wingdings" panose="05000000000000000000" pitchFamily="2" charset="2"/>
              <a:buChar char="§"/>
            </a:pPr>
            <a:r>
              <a:rPr lang="fr-CA" sz="1400" b="1" dirty="0">
                <a:solidFill>
                  <a:srgbClr val="1D446B"/>
                </a:solidFill>
              </a:rPr>
              <a:t>Contexte économique : </a:t>
            </a:r>
            <a:r>
              <a:rPr lang="fr-CA" sz="1400" dirty="0">
                <a:solidFill>
                  <a:schemeClr val="tx2"/>
                </a:solidFill>
              </a:rPr>
              <a:t>L’instabilité économique et son impact sur l’industrie.</a:t>
            </a:r>
          </a:p>
        </p:txBody>
      </p:sp>
      <p:grpSp>
        <p:nvGrpSpPr>
          <p:cNvPr id="25" name="Group 44">
            <a:extLst>
              <a:ext uri="{FF2B5EF4-FFF2-40B4-BE49-F238E27FC236}">
                <a16:creationId xmlns:a16="http://schemas.microsoft.com/office/drawing/2014/main" id="{F856E9E0-69FA-FA6D-A10B-CBE587B5A275}"/>
              </a:ext>
            </a:extLst>
          </p:cNvPr>
          <p:cNvGrpSpPr/>
          <p:nvPr>
            <p:custDataLst>
              <p:tags r:id="rId9"/>
            </p:custDataLst>
          </p:nvPr>
        </p:nvGrpSpPr>
        <p:grpSpPr>
          <a:xfrm>
            <a:off x="4739020" y="5321091"/>
            <a:ext cx="3530074" cy="369332"/>
            <a:chOff x="3932548" y="3857990"/>
            <a:chExt cx="4890777" cy="369332"/>
          </a:xfrm>
        </p:grpSpPr>
        <p:sp>
          <p:nvSpPr>
            <p:cNvPr id="27" name="Ellipse 35">
              <a:extLst>
                <a:ext uri="{FF2B5EF4-FFF2-40B4-BE49-F238E27FC236}">
                  <a16:creationId xmlns:a16="http://schemas.microsoft.com/office/drawing/2014/main" id="{0F61EF3D-C480-CAA2-0315-7DEA75CEEDAC}"/>
                </a:ext>
              </a:extLst>
            </p:cNvPr>
            <p:cNvSpPr/>
            <p:nvPr>
              <p:custDataLst>
                <p:tags r:id="rId15"/>
              </p:custDataLst>
            </p:nvPr>
          </p:nvSpPr>
          <p:spPr>
            <a:xfrm>
              <a:off x="3932548" y="3857990"/>
              <a:ext cx="403634" cy="350520"/>
            </a:xfrm>
            <a:prstGeom prst="ellipse">
              <a:avLst/>
            </a:prstGeom>
            <a:solidFill>
              <a:srgbClr val="E6E6E6"/>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8" name="Rectangle 27">
              <a:extLst>
                <a:ext uri="{FF2B5EF4-FFF2-40B4-BE49-F238E27FC236}">
                  <a16:creationId xmlns:a16="http://schemas.microsoft.com/office/drawing/2014/main" id="{77183FF5-7BC1-41DC-BDD0-AED727482210}"/>
                </a:ext>
              </a:extLst>
            </p:cNvPr>
            <p:cNvSpPr/>
            <p:nvPr>
              <p:custDataLst>
                <p:tags r:id="rId16"/>
              </p:custDataLst>
            </p:nvPr>
          </p:nvSpPr>
          <p:spPr>
            <a:xfrm>
              <a:off x="4326729" y="3857990"/>
              <a:ext cx="4496596" cy="369332"/>
            </a:xfrm>
            <a:prstGeom prst="rect">
              <a:avLst/>
            </a:prstGeom>
          </p:spPr>
          <p:txBody>
            <a:bodyPr wrap="square">
              <a:spAutoFit/>
            </a:bodyPr>
            <a:lstStyle/>
            <a:p>
              <a:r>
                <a:rPr lang="fr-CA" b="1" dirty="0">
                  <a:solidFill>
                    <a:schemeClr val="dk1"/>
                  </a:solidFill>
                  <a:latin typeface="+mn-lt"/>
                </a:rPr>
                <a:t>Chantiers stratégiques </a:t>
              </a:r>
            </a:p>
          </p:txBody>
        </p:sp>
      </p:grpSp>
      <p:pic>
        <p:nvPicPr>
          <p:cNvPr id="11" name="Image 10">
            <a:extLst>
              <a:ext uri="{FF2B5EF4-FFF2-40B4-BE49-F238E27FC236}">
                <a16:creationId xmlns:a16="http://schemas.microsoft.com/office/drawing/2014/main" id="{425BA672-2A8D-44B0-0B0D-5AC2663A4D0E}"/>
              </a:ext>
            </a:extLst>
          </p:cNvPr>
          <p:cNvPicPr>
            <a:picLocks noChangeAspect="1"/>
          </p:cNvPicPr>
          <p:nvPr>
            <p:custDataLst>
              <p:tags r:id="rId10"/>
            </p:custDataLst>
          </p:nvPr>
        </p:nvPicPr>
        <p:blipFill>
          <a:blip r:embed="rId35"/>
          <a:stretch>
            <a:fillRect/>
          </a:stretch>
        </p:blipFill>
        <p:spPr>
          <a:xfrm>
            <a:off x="9048996" y="219711"/>
            <a:ext cx="2739287" cy="572165"/>
          </a:xfrm>
          <a:prstGeom prst="rect">
            <a:avLst/>
          </a:prstGeom>
        </p:spPr>
      </p:pic>
      <p:sp>
        <p:nvSpPr>
          <p:cNvPr id="29" name="AutoShape 135">
            <a:extLst>
              <a:ext uri="{FF2B5EF4-FFF2-40B4-BE49-F238E27FC236}">
                <a16:creationId xmlns:a16="http://schemas.microsoft.com/office/drawing/2014/main" id="{B9EBA98A-CB94-330D-E20B-175A5D4686B5}"/>
              </a:ext>
            </a:extLst>
          </p:cNvPr>
          <p:cNvSpPr>
            <a:spLocks/>
          </p:cNvSpPr>
          <p:nvPr>
            <p:custDataLst>
              <p:tags r:id="rId11"/>
            </p:custDataLst>
          </p:nvPr>
        </p:nvSpPr>
        <p:spPr bwMode="auto">
          <a:xfrm>
            <a:off x="4768434" y="5395805"/>
            <a:ext cx="255099" cy="201091"/>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rgbClr val="494A49"/>
          </a:solidFill>
          <a:ln>
            <a:noFill/>
          </a:ln>
          <a:effectLst/>
        </p:spPr>
        <p:txBody>
          <a:bodyPr lIns="19048" tIns="19048" rIns="19048" bIns="19048" anchor="ctr"/>
          <a:lstStyle/>
          <a:p>
            <a:pPr defTabSz="171230" fontAlgn="auto">
              <a:spcBef>
                <a:spcPts val="0"/>
              </a:spcBef>
              <a:spcAft>
                <a:spcPts val="0"/>
              </a:spcAft>
              <a:defRPr/>
            </a:pPr>
            <a:endParaRPr lang="es-ES" sz="14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5" name="Rectangle 14">
            <a:extLst>
              <a:ext uri="{FF2B5EF4-FFF2-40B4-BE49-F238E27FC236}">
                <a16:creationId xmlns:a16="http://schemas.microsoft.com/office/drawing/2014/main" id="{CEEDB6FE-ECBD-CAA4-4297-ECC09DD414E4}"/>
              </a:ext>
            </a:extLst>
          </p:cNvPr>
          <p:cNvSpPr/>
          <p:nvPr/>
        </p:nvSpPr>
        <p:spPr>
          <a:xfrm>
            <a:off x="-8638" y="5978334"/>
            <a:ext cx="12132000" cy="828088"/>
          </a:xfrm>
          <a:prstGeom prst="rect">
            <a:avLst/>
          </a:prstGeom>
        </p:spPr>
        <p:txBody>
          <a:bodyPr/>
          <a:lstStyle/>
          <a:p>
            <a:pPr lvl="0">
              <a:buNone/>
            </a:pPr>
            <a:endParaRPr lang="fr-CA" sz="900" b="1" dirty="0">
              <a:solidFill>
                <a:srgbClr val="1D446B"/>
              </a:solidFill>
            </a:endParaRPr>
          </a:p>
        </p:txBody>
      </p:sp>
      <p:sp>
        <p:nvSpPr>
          <p:cNvPr id="19" name="ZoneTexte 18">
            <a:extLst>
              <a:ext uri="{FF2B5EF4-FFF2-40B4-BE49-F238E27FC236}">
                <a16:creationId xmlns:a16="http://schemas.microsoft.com/office/drawing/2014/main" id="{1F0A81B0-7F90-F784-E71A-2B0152403367}"/>
              </a:ext>
            </a:extLst>
          </p:cNvPr>
          <p:cNvSpPr txBox="1"/>
          <p:nvPr/>
        </p:nvSpPr>
        <p:spPr>
          <a:xfrm>
            <a:off x="68638" y="5757866"/>
            <a:ext cx="2196000" cy="1044000"/>
          </a:xfrm>
          <a:prstGeom prst="rect">
            <a:avLst/>
          </a:prstGeom>
          <a:noFill/>
          <a:ln w="19050">
            <a:solidFill>
              <a:srgbClr val="1D446B"/>
            </a:solidFill>
          </a:ln>
        </p:spPr>
        <p:txBody>
          <a:bodyPr wrap="square" rtlCol="0">
            <a:spAutoFit/>
          </a:bodyPr>
          <a:lstStyle/>
          <a:p>
            <a:pPr algn="ctr">
              <a:spcBef>
                <a:spcPts val="600"/>
              </a:spcBef>
            </a:pPr>
            <a:r>
              <a:rPr lang="fr-CA" sz="1400" b="1" dirty="0">
                <a:solidFill>
                  <a:srgbClr val="1D446B"/>
                </a:solidFill>
                <a:latin typeface="Avenir LT 35 Light" panose="020B0303020000020003" pitchFamily="34" charset="0"/>
              </a:rPr>
              <a:t>Tourisme 4 saisons</a:t>
            </a:r>
          </a:p>
          <a:p>
            <a:pPr marL="285750" indent="-285750">
              <a:spcBef>
                <a:spcPts val="600"/>
              </a:spcBef>
              <a:buFont typeface="Wingdings" panose="05000000000000000000" pitchFamily="2" charset="2"/>
              <a:buChar char="Ø"/>
            </a:pPr>
            <a:r>
              <a:rPr lang="fr-CA" sz="1100" dirty="0">
                <a:latin typeface="Avenir LT 35 Light" panose="020B0303020000020003" pitchFamily="34" charset="0"/>
              </a:rPr>
              <a:t>Bilan et perspective</a:t>
            </a:r>
          </a:p>
          <a:p>
            <a:pPr marL="285750" indent="-285750">
              <a:spcBef>
                <a:spcPts val="600"/>
              </a:spcBef>
              <a:buFont typeface="Wingdings" panose="05000000000000000000" pitchFamily="2" charset="2"/>
              <a:buChar char="Ø"/>
            </a:pPr>
            <a:r>
              <a:rPr lang="fr-CA" sz="1100" dirty="0">
                <a:latin typeface="Avenir LT 35 Light" panose="020B0303020000020003" pitchFamily="34" charset="0"/>
              </a:rPr>
              <a:t>Consolidation et diversification de l’offre</a:t>
            </a:r>
          </a:p>
        </p:txBody>
      </p:sp>
      <p:sp>
        <p:nvSpPr>
          <p:cNvPr id="20" name="ZoneTexte 19">
            <a:extLst>
              <a:ext uri="{FF2B5EF4-FFF2-40B4-BE49-F238E27FC236}">
                <a16:creationId xmlns:a16="http://schemas.microsoft.com/office/drawing/2014/main" id="{2426EAFD-A616-037A-0C55-5C11D31E2B6F}"/>
              </a:ext>
            </a:extLst>
          </p:cNvPr>
          <p:cNvSpPr txBox="1"/>
          <p:nvPr/>
        </p:nvSpPr>
        <p:spPr>
          <a:xfrm>
            <a:off x="2524891" y="5757866"/>
            <a:ext cx="2196000" cy="1044000"/>
          </a:xfrm>
          <a:prstGeom prst="rect">
            <a:avLst/>
          </a:prstGeom>
          <a:noFill/>
          <a:ln w="19050">
            <a:solidFill>
              <a:srgbClr val="1D446B"/>
            </a:solidFill>
          </a:ln>
        </p:spPr>
        <p:txBody>
          <a:bodyPr wrap="square" rtlCol="0">
            <a:spAutoFit/>
          </a:bodyPr>
          <a:lstStyle/>
          <a:p>
            <a:pPr algn="ctr">
              <a:spcBef>
                <a:spcPts val="600"/>
              </a:spcBef>
            </a:pPr>
            <a:r>
              <a:rPr lang="fr-CA" sz="1400" b="1" dirty="0">
                <a:solidFill>
                  <a:srgbClr val="1D446B"/>
                </a:solidFill>
                <a:latin typeface="Avenir LT 35 Light" panose="020B0303020000020003" pitchFamily="34" charset="0"/>
              </a:rPr>
              <a:t>Tourisme d’affaires</a:t>
            </a:r>
          </a:p>
          <a:p>
            <a:pPr marL="285750" indent="-285750">
              <a:spcBef>
                <a:spcPts val="600"/>
              </a:spcBef>
              <a:buFont typeface="Wingdings" panose="05000000000000000000" pitchFamily="2" charset="2"/>
              <a:buChar char="Ø"/>
            </a:pPr>
            <a:r>
              <a:rPr lang="fr-CA" sz="1100" dirty="0">
                <a:latin typeface="Avenir LT 35 Light" panose="020B0303020000020003" pitchFamily="34" charset="0"/>
              </a:rPr>
              <a:t>Tourisme d’affaires Rimouski</a:t>
            </a:r>
          </a:p>
          <a:p>
            <a:pPr marL="285750" indent="-285750">
              <a:spcBef>
                <a:spcPts val="600"/>
              </a:spcBef>
              <a:buFont typeface="Wingdings" panose="05000000000000000000" pitchFamily="2" charset="2"/>
              <a:buChar char="Ø"/>
            </a:pPr>
            <a:r>
              <a:rPr lang="fr-CA" sz="1100" dirty="0">
                <a:latin typeface="Avenir LT 35 Light" panose="020B0303020000020003" pitchFamily="34" charset="0"/>
              </a:rPr>
              <a:t>Tourisme d’affaires RDL</a:t>
            </a:r>
          </a:p>
          <a:p>
            <a:pPr marL="285750" indent="-285750">
              <a:spcBef>
                <a:spcPts val="600"/>
              </a:spcBef>
              <a:buFont typeface="Wingdings" panose="05000000000000000000" pitchFamily="2" charset="2"/>
              <a:buChar char="Ø"/>
            </a:pPr>
            <a:r>
              <a:rPr lang="fr-CA" sz="1100" dirty="0" err="1">
                <a:latin typeface="Avenir LT 35 Light" panose="020B0303020000020003" pitchFamily="34" charset="0"/>
              </a:rPr>
              <a:t>Dév</a:t>
            </a:r>
            <a:r>
              <a:rPr lang="fr-CA" sz="1100" dirty="0">
                <a:latin typeface="Avenir LT 35 Light" panose="020B0303020000020003" pitchFamily="34" charset="0"/>
              </a:rPr>
              <a:t>. hors pôles urbains</a:t>
            </a:r>
          </a:p>
        </p:txBody>
      </p:sp>
      <p:sp>
        <p:nvSpPr>
          <p:cNvPr id="21" name="ZoneTexte 20">
            <a:extLst>
              <a:ext uri="{FF2B5EF4-FFF2-40B4-BE49-F238E27FC236}">
                <a16:creationId xmlns:a16="http://schemas.microsoft.com/office/drawing/2014/main" id="{21911EEF-072C-1F74-7D3E-869CDA4D5751}"/>
              </a:ext>
            </a:extLst>
          </p:cNvPr>
          <p:cNvSpPr txBox="1"/>
          <p:nvPr/>
        </p:nvSpPr>
        <p:spPr>
          <a:xfrm>
            <a:off x="5014926" y="5757866"/>
            <a:ext cx="2196000" cy="1044000"/>
          </a:xfrm>
          <a:prstGeom prst="rect">
            <a:avLst/>
          </a:prstGeom>
          <a:noFill/>
          <a:ln w="19050">
            <a:solidFill>
              <a:srgbClr val="1D446B"/>
            </a:solidFill>
          </a:ln>
        </p:spPr>
        <p:txBody>
          <a:bodyPr wrap="square" rtlCol="0">
            <a:spAutoFit/>
          </a:bodyPr>
          <a:lstStyle/>
          <a:p>
            <a:pPr algn="ctr">
              <a:spcBef>
                <a:spcPts val="0"/>
              </a:spcBef>
              <a:spcAft>
                <a:spcPts val="600"/>
              </a:spcAft>
            </a:pPr>
            <a:r>
              <a:rPr lang="fr-CA" sz="1400" b="1" dirty="0">
                <a:solidFill>
                  <a:srgbClr val="1D446B"/>
                </a:solidFill>
                <a:latin typeface="Avenir LT 35 Light" panose="020B0303020000020003" pitchFamily="34" charset="0"/>
              </a:rPr>
              <a:t>Accueil touristique</a:t>
            </a:r>
          </a:p>
          <a:p>
            <a:pPr marL="285750" lvl="0" indent="-285750" defTabSz="711200">
              <a:lnSpc>
                <a:spcPct val="90000"/>
              </a:lnSpc>
              <a:spcBef>
                <a:spcPts val="0"/>
              </a:spcBef>
              <a:buFont typeface="Wingdings" panose="05000000000000000000" pitchFamily="2" charset="2"/>
              <a:buChar char="Ø"/>
            </a:pPr>
            <a:r>
              <a:rPr lang="fr-CA" sz="1100" dirty="0">
                <a:latin typeface="Avenir LT 35 Light" panose="020B0303020000020003" pitchFamily="34" charset="0"/>
              </a:rPr>
              <a:t>Parcours du visiteur</a:t>
            </a:r>
          </a:p>
          <a:p>
            <a:pPr marL="285750" lvl="0" indent="-285750" defTabSz="711200">
              <a:lnSpc>
                <a:spcPct val="90000"/>
              </a:lnSpc>
              <a:spcBef>
                <a:spcPts val="0"/>
              </a:spcBef>
              <a:buFont typeface="Wingdings" panose="05000000000000000000" pitchFamily="2" charset="2"/>
              <a:buChar char="Ø"/>
            </a:pPr>
            <a:r>
              <a:rPr lang="fr-CA" sz="1100" dirty="0">
                <a:latin typeface="Avenir LT 35 Light" panose="020B0303020000020003" pitchFamily="34" charset="0"/>
              </a:rPr>
              <a:t>Structuration/forfait</a:t>
            </a:r>
          </a:p>
          <a:p>
            <a:pPr marL="285750" lvl="0" indent="-285750" defTabSz="711200">
              <a:lnSpc>
                <a:spcPct val="90000"/>
              </a:lnSpc>
              <a:spcBef>
                <a:spcPts val="0"/>
              </a:spcBef>
              <a:buFont typeface="Wingdings" panose="05000000000000000000" pitchFamily="2" charset="2"/>
              <a:buChar char="Ø"/>
            </a:pPr>
            <a:r>
              <a:rPr lang="fr-CA" sz="1100" dirty="0">
                <a:latin typeface="Avenir LT 35 Light" panose="020B0303020000020003" pitchFamily="34" charset="0"/>
              </a:rPr>
              <a:t>Animation du réseau</a:t>
            </a:r>
          </a:p>
          <a:p>
            <a:pPr marL="285750" lvl="0" indent="-285750" defTabSz="711200">
              <a:lnSpc>
                <a:spcPct val="90000"/>
              </a:lnSpc>
              <a:spcBef>
                <a:spcPts val="0"/>
              </a:spcBef>
              <a:buFont typeface="Wingdings" panose="05000000000000000000" pitchFamily="2" charset="2"/>
              <a:buChar char="Ø"/>
            </a:pPr>
            <a:r>
              <a:rPr lang="fr-CA" sz="1100" dirty="0">
                <a:latin typeface="Avenir LT 35 Light" panose="020B0303020000020003" pitchFamily="34" charset="0"/>
              </a:rPr>
              <a:t>Financement mobilisateur</a:t>
            </a:r>
          </a:p>
        </p:txBody>
      </p:sp>
      <p:sp>
        <p:nvSpPr>
          <p:cNvPr id="26" name="ZoneTexte 25">
            <a:extLst>
              <a:ext uri="{FF2B5EF4-FFF2-40B4-BE49-F238E27FC236}">
                <a16:creationId xmlns:a16="http://schemas.microsoft.com/office/drawing/2014/main" id="{896D1258-122D-48F4-95D5-86F17F6B0978}"/>
              </a:ext>
            </a:extLst>
          </p:cNvPr>
          <p:cNvSpPr txBox="1"/>
          <p:nvPr/>
        </p:nvSpPr>
        <p:spPr>
          <a:xfrm>
            <a:off x="7476887" y="5757866"/>
            <a:ext cx="2196000" cy="1044000"/>
          </a:xfrm>
          <a:prstGeom prst="rect">
            <a:avLst/>
          </a:prstGeom>
          <a:noFill/>
          <a:ln w="19050">
            <a:solidFill>
              <a:srgbClr val="1D446B"/>
            </a:solidFill>
          </a:ln>
        </p:spPr>
        <p:txBody>
          <a:bodyPr wrap="square" rtlCol="0">
            <a:spAutoFit/>
          </a:bodyPr>
          <a:lstStyle/>
          <a:p>
            <a:pPr algn="ctr">
              <a:spcBef>
                <a:spcPts val="0"/>
              </a:spcBef>
              <a:spcAft>
                <a:spcPts val="600"/>
              </a:spcAft>
            </a:pPr>
            <a:r>
              <a:rPr lang="fr-CA" sz="1400" b="1" dirty="0">
                <a:solidFill>
                  <a:srgbClr val="1D446B"/>
                </a:solidFill>
                <a:latin typeface="Avenir LT 35 Light" panose="020B0303020000020003" pitchFamily="34" charset="0"/>
              </a:rPr>
              <a:t>Leadership et influence</a:t>
            </a:r>
          </a:p>
          <a:p>
            <a:pPr marL="285750" indent="-285750" defTabSz="711200">
              <a:lnSpc>
                <a:spcPct val="90000"/>
              </a:lnSpc>
              <a:spcBef>
                <a:spcPts val="0"/>
              </a:spcBef>
              <a:spcAft>
                <a:spcPts val="600"/>
              </a:spcAft>
              <a:buFont typeface="Wingdings" panose="05000000000000000000" pitchFamily="2" charset="2"/>
              <a:buChar char="Ø"/>
            </a:pPr>
            <a:r>
              <a:rPr lang="fr-CA" sz="1100" dirty="0">
                <a:latin typeface="Avenir LT 35 Light" panose="020B0303020000020003" pitchFamily="34" charset="0"/>
              </a:rPr>
              <a:t>Instances politiques</a:t>
            </a:r>
          </a:p>
          <a:p>
            <a:pPr marL="285750" indent="-285750" defTabSz="711200">
              <a:lnSpc>
                <a:spcPct val="90000"/>
              </a:lnSpc>
              <a:spcBef>
                <a:spcPts val="0"/>
              </a:spcBef>
              <a:spcAft>
                <a:spcPts val="600"/>
              </a:spcAft>
              <a:buFont typeface="Wingdings" panose="05000000000000000000" pitchFamily="2" charset="2"/>
              <a:buChar char="Ø"/>
            </a:pPr>
            <a:r>
              <a:rPr lang="fr-CA" sz="1100" dirty="0">
                <a:latin typeface="Avenir LT 35 Light" panose="020B0303020000020003" pitchFamily="34" charset="0"/>
              </a:rPr>
              <a:t>Membres &amp; partenaires</a:t>
            </a:r>
          </a:p>
          <a:p>
            <a:pPr marL="285750" indent="-285750" defTabSz="711200">
              <a:lnSpc>
                <a:spcPct val="90000"/>
              </a:lnSpc>
              <a:spcBef>
                <a:spcPts val="0"/>
              </a:spcBef>
              <a:spcAft>
                <a:spcPts val="600"/>
              </a:spcAft>
              <a:buFont typeface="Wingdings" panose="05000000000000000000" pitchFamily="2" charset="2"/>
              <a:buChar char="Ø"/>
            </a:pPr>
            <a:r>
              <a:rPr lang="fr-CA" sz="1100" dirty="0">
                <a:latin typeface="Avenir LT 35 Light" panose="020B0303020000020003" pitchFamily="34" charset="0"/>
              </a:rPr>
              <a:t>Promotion hors Québec</a:t>
            </a:r>
          </a:p>
          <a:p>
            <a:pPr defTabSz="711200">
              <a:lnSpc>
                <a:spcPct val="90000"/>
              </a:lnSpc>
              <a:spcBef>
                <a:spcPts val="0"/>
              </a:spcBef>
              <a:spcAft>
                <a:spcPts val="0"/>
              </a:spcAft>
            </a:pPr>
            <a:endParaRPr lang="fr-CA" sz="1100" dirty="0">
              <a:latin typeface="Avenir LT 35 Light" panose="020B0303020000020003" pitchFamily="34" charset="0"/>
            </a:endParaRPr>
          </a:p>
        </p:txBody>
      </p:sp>
      <p:sp>
        <p:nvSpPr>
          <p:cNvPr id="32" name="ZoneTexte 31">
            <a:extLst>
              <a:ext uri="{FF2B5EF4-FFF2-40B4-BE49-F238E27FC236}">
                <a16:creationId xmlns:a16="http://schemas.microsoft.com/office/drawing/2014/main" id="{0BC53A41-6DC3-6AA7-49B4-43F46AE32C6E}"/>
              </a:ext>
            </a:extLst>
          </p:cNvPr>
          <p:cNvSpPr txBox="1"/>
          <p:nvPr/>
        </p:nvSpPr>
        <p:spPr>
          <a:xfrm>
            <a:off x="9899874" y="5757866"/>
            <a:ext cx="2196000" cy="1044000"/>
          </a:xfrm>
          <a:prstGeom prst="rect">
            <a:avLst/>
          </a:prstGeom>
          <a:noFill/>
          <a:ln w="19050">
            <a:solidFill>
              <a:srgbClr val="1D446B"/>
            </a:solidFill>
          </a:ln>
        </p:spPr>
        <p:txBody>
          <a:bodyPr wrap="square" rtlCol="0">
            <a:spAutoFit/>
          </a:bodyPr>
          <a:lstStyle/>
          <a:p>
            <a:pPr algn="ctr">
              <a:spcBef>
                <a:spcPts val="0"/>
              </a:spcBef>
            </a:pPr>
            <a:r>
              <a:rPr lang="fr-CA" sz="1400" b="1" dirty="0">
                <a:solidFill>
                  <a:srgbClr val="1D446B"/>
                </a:solidFill>
                <a:latin typeface="Avenir LT 35 Light" panose="020B0303020000020003" pitchFamily="34" charset="0"/>
              </a:rPr>
              <a:t>Accompagnement des membres</a:t>
            </a:r>
          </a:p>
          <a:p>
            <a:pPr marL="285750" indent="-285750" defTabSz="711200">
              <a:lnSpc>
                <a:spcPct val="90000"/>
              </a:lnSpc>
              <a:spcBef>
                <a:spcPts val="0"/>
              </a:spcBef>
              <a:spcAft>
                <a:spcPts val="600"/>
              </a:spcAft>
              <a:buFont typeface="Wingdings" panose="05000000000000000000" pitchFamily="2" charset="2"/>
              <a:buChar char="Ø"/>
            </a:pPr>
            <a:r>
              <a:rPr lang="fr-CA" sz="1100" dirty="0">
                <a:latin typeface="Avenir LT 35 Light" panose="020B0303020000020003" pitchFamily="34" charset="0"/>
              </a:rPr>
              <a:t>Professionnalisation</a:t>
            </a:r>
          </a:p>
          <a:p>
            <a:pPr marL="285750" indent="-285750" defTabSz="711200">
              <a:lnSpc>
                <a:spcPct val="90000"/>
              </a:lnSpc>
              <a:spcBef>
                <a:spcPts val="0"/>
              </a:spcBef>
              <a:spcAft>
                <a:spcPts val="600"/>
              </a:spcAft>
              <a:buFont typeface="Wingdings" panose="05000000000000000000" pitchFamily="2" charset="2"/>
              <a:buChar char="Ø"/>
            </a:pPr>
            <a:r>
              <a:rPr lang="fr-CA" sz="1100" dirty="0">
                <a:latin typeface="Avenir LT 35 Light" panose="020B0303020000020003" pitchFamily="34" charset="0"/>
              </a:rPr>
              <a:t>Offre de financement et d’accompagnement</a:t>
            </a:r>
          </a:p>
        </p:txBody>
      </p:sp>
      <p:sp>
        <p:nvSpPr>
          <p:cNvPr id="4" name="Rectangle 3">
            <a:extLst>
              <a:ext uri="{FF2B5EF4-FFF2-40B4-BE49-F238E27FC236}">
                <a16:creationId xmlns:a16="http://schemas.microsoft.com/office/drawing/2014/main" id="{6EA34B1A-25DE-7F29-CF33-4399DE31230D}"/>
              </a:ext>
            </a:extLst>
          </p:cNvPr>
          <p:cNvSpPr/>
          <p:nvPr>
            <p:custDataLst>
              <p:tags r:id="rId12"/>
            </p:custDataLst>
          </p:nvPr>
        </p:nvSpPr>
        <p:spPr>
          <a:xfrm>
            <a:off x="-39909" y="2265876"/>
            <a:ext cx="4016996" cy="800197"/>
          </a:xfrm>
          <a:prstGeom prst="rect">
            <a:avLst/>
          </a:prstGeom>
          <a:noFill/>
          <a:ln>
            <a:noFill/>
          </a:ln>
        </p:spPr>
        <p:style>
          <a:lnRef idx="2">
            <a:schemeClr val="dk1"/>
          </a:lnRef>
          <a:fillRef idx="1">
            <a:schemeClr val="lt1"/>
          </a:fillRef>
          <a:effectRef idx="0">
            <a:schemeClr val="dk1"/>
          </a:effectRef>
          <a:fontRef idx="minor">
            <a:schemeClr val="dk1"/>
          </a:fontRef>
        </p:style>
        <p:txBody>
          <a:bodyPr numCol="1" rtlCol="0" anchor="t"/>
          <a:lstStyle/>
          <a:p>
            <a:pPr marL="0" lvl="1" indent="-457200" algn="ctr">
              <a:spcAft>
                <a:spcPts val="600"/>
              </a:spcAft>
            </a:pPr>
            <a:r>
              <a:rPr lang="fr-CA" altLang="fr-FR" sz="2000" b="1" dirty="0">
                <a:solidFill>
                  <a:srgbClr val="1D446B"/>
                </a:solidFill>
              </a:rPr>
              <a:t>Avoir opéré le virage 4 saisons.</a:t>
            </a:r>
          </a:p>
        </p:txBody>
      </p:sp>
      <p:sp>
        <p:nvSpPr>
          <p:cNvPr id="6" name="Rectangle 5">
            <a:extLst>
              <a:ext uri="{FF2B5EF4-FFF2-40B4-BE49-F238E27FC236}">
                <a16:creationId xmlns:a16="http://schemas.microsoft.com/office/drawing/2014/main" id="{3621469A-4BC9-91F5-2D41-537CC6BE7A7B}"/>
              </a:ext>
            </a:extLst>
          </p:cNvPr>
          <p:cNvSpPr/>
          <p:nvPr>
            <p:custDataLst>
              <p:tags r:id="rId13"/>
            </p:custDataLst>
          </p:nvPr>
        </p:nvSpPr>
        <p:spPr>
          <a:xfrm>
            <a:off x="4328136" y="2265877"/>
            <a:ext cx="3535731" cy="804608"/>
          </a:xfrm>
          <a:prstGeom prst="rect">
            <a:avLst/>
          </a:prstGeom>
          <a:noFill/>
          <a:ln>
            <a:noFill/>
          </a:ln>
        </p:spPr>
        <p:style>
          <a:lnRef idx="2">
            <a:schemeClr val="dk1"/>
          </a:lnRef>
          <a:fillRef idx="1">
            <a:schemeClr val="lt1"/>
          </a:fillRef>
          <a:effectRef idx="0">
            <a:schemeClr val="dk1"/>
          </a:effectRef>
          <a:fontRef idx="minor">
            <a:schemeClr val="dk1"/>
          </a:fontRef>
        </p:style>
        <p:txBody>
          <a:bodyPr numCol="1" rtlCol="0" anchor="t"/>
          <a:lstStyle/>
          <a:p>
            <a:pPr marL="0" lvl="1" indent="-457200" algn="ctr">
              <a:spcAft>
                <a:spcPts val="600"/>
              </a:spcAft>
            </a:pPr>
            <a:r>
              <a:rPr lang="fr-CA" altLang="fr-FR" sz="2000" b="1" dirty="0">
                <a:solidFill>
                  <a:srgbClr val="1D446B"/>
                </a:solidFill>
              </a:rPr>
              <a:t>Avoir renforcé l’impact positif de TBSL sur l’industrie​.</a:t>
            </a:r>
            <a:endParaRPr lang="fr-CA" sz="1600" dirty="0">
              <a:solidFill>
                <a:schemeClr val="tx2"/>
              </a:solidFill>
              <a:latin typeface="Arial" panose="020B0604020202020204" pitchFamily="34" charset="0"/>
              <a:cs typeface="Arial" panose="020B0604020202020204" pitchFamily="34" charset="0"/>
            </a:endParaRPr>
          </a:p>
          <a:p>
            <a:pPr marL="0" lvl="2">
              <a:spcAft>
                <a:spcPts val="600"/>
              </a:spcAft>
            </a:pPr>
            <a:endParaRPr lang="fr-CA" altLang="fr-FR" sz="2800" b="1" dirty="0">
              <a:solidFill>
                <a:srgbClr val="0083CC"/>
              </a:solidFill>
            </a:endParaRPr>
          </a:p>
        </p:txBody>
      </p:sp>
      <p:sp>
        <p:nvSpPr>
          <p:cNvPr id="14" name="Rectangle 13">
            <a:extLst>
              <a:ext uri="{FF2B5EF4-FFF2-40B4-BE49-F238E27FC236}">
                <a16:creationId xmlns:a16="http://schemas.microsoft.com/office/drawing/2014/main" id="{AF6CF666-4F2A-E092-2289-83108D994337}"/>
              </a:ext>
            </a:extLst>
          </p:cNvPr>
          <p:cNvSpPr/>
          <p:nvPr>
            <p:custDataLst>
              <p:tags r:id="rId14"/>
            </p:custDataLst>
          </p:nvPr>
        </p:nvSpPr>
        <p:spPr>
          <a:xfrm>
            <a:off x="8214915" y="2265877"/>
            <a:ext cx="3743269" cy="999300"/>
          </a:xfrm>
          <a:prstGeom prst="rect">
            <a:avLst/>
          </a:prstGeom>
          <a:noFill/>
          <a:ln>
            <a:noFill/>
          </a:ln>
        </p:spPr>
        <p:style>
          <a:lnRef idx="2">
            <a:schemeClr val="dk1"/>
          </a:lnRef>
          <a:fillRef idx="1">
            <a:schemeClr val="lt1"/>
          </a:fillRef>
          <a:effectRef idx="0">
            <a:schemeClr val="dk1"/>
          </a:effectRef>
          <a:fontRef idx="minor">
            <a:schemeClr val="dk1"/>
          </a:fontRef>
        </p:style>
        <p:txBody>
          <a:bodyPr numCol="1" rtlCol="0" anchor="t"/>
          <a:lstStyle/>
          <a:p>
            <a:pPr marL="0" lvl="1" indent="-457200" algn="ctr">
              <a:spcAft>
                <a:spcPts val="600"/>
              </a:spcAft>
            </a:pPr>
            <a:r>
              <a:rPr lang="fr-CA" altLang="fr-FR" sz="2000" b="1" dirty="0">
                <a:solidFill>
                  <a:srgbClr val="1D446B"/>
                </a:solidFill>
              </a:rPr>
              <a:t>Avoir créé un mouvement régional fort, fédérateur et durable autour de la vision touristique de TBSL​.</a:t>
            </a:r>
          </a:p>
        </p:txBody>
      </p:sp>
      <p:cxnSp>
        <p:nvCxnSpPr>
          <p:cNvPr id="30" name="Connecteur droit 29">
            <a:extLst>
              <a:ext uri="{FF2B5EF4-FFF2-40B4-BE49-F238E27FC236}">
                <a16:creationId xmlns:a16="http://schemas.microsoft.com/office/drawing/2014/main" id="{3A56007C-E67B-86B7-C62E-83D9BCF8E4AB}"/>
              </a:ext>
            </a:extLst>
          </p:cNvPr>
          <p:cNvCxnSpPr/>
          <p:nvPr/>
        </p:nvCxnSpPr>
        <p:spPr>
          <a:xfrm>
            <a:off x="3977087" y="2265876"/>
            <a:ext cx="0" cy="991997"/>
          </a:xfrm>
          <a:prstGeom prst="line">
            <a:avLst/>
          </a:prstGeom>
          <a:ln w="19050">
            <a:solidFill>
              <a:srgbClr val="1D446B"/>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FEA15540-3AC4-D6C5-99BB-C85BCEA317BE}"/>
              </a:ext>
            </a:extLst>
          </p:cNvPr>
          <p:cNvCxnSpPr/>
          <p:nvPr/>
        </p:nvCxnSpPr>
        <p:spPr>
          <a:xfrm>
            <a:off x="8090092" y="2265876"/>
            <a:ext cx="0" cy="991997"/>
          </a:xfrm>
          <a:prstGeom prst="line">
            <a:avLst/>
          </a:prstGeom>
          <a:ln w="19050">
            <a:solidFill>
              <a:srgbClr val="1D44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10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6" grpId="0" animBg="1"/>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80964-5147-CDAF-1ECE-6A9B396AF457}"/>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29F92B8-8644-6BC3-0A3B-EC81D3533B5E}"/>
              </a:ext>
            </a:extLst>
          </p:cNvPr>
          <p:cNvSpPr>
            <a:spLocks noGrp="1"/>
          </p:cNvSpPr>
          <p:nvPr>
            <p:ph idx="1"/>
            <p:custDataLst>
              <p:tags r:id="rId1"/>
            </p:custDataLst>
          </p:nvPr>
        </p:nvSpPr>
        <p:spPr>
          <a:xfrm>
            <a:off x="300038" y="1154514"/>
            <a:ext cx="11720513" cy="4548972"/>
          </a:xfrm>
        </p:spPr>
        <p:txBody>
          <a:bodyPr anchor="ctr"/>
          <a:lstStyle/>
          <a:p>
            <a:pPr marL="0" indent="0" algn="ctr">
              <a:buNone/>
            </a:pPr>
            <a:r>
              <a:rPr lang="fr-CA" sz="5400" b="1" dirty="0">
                <a:solidFill>
                  <a:srgbClr val="1D446B"/>
                </a:solidFill>
              </a:rPr>
              <a:t>MISSION ORGANISATIONNELLE</a:t>
            </a:r>
          </a:p>
        </p:txBody>
      </p:sp>
    </p:spTree>
    <p:extLst>
      <p:ext uri="{BB962C8B-B14F-4D97-AF65-F5344CB8AC3E}">
        <p14:creationId xmlns:p14="http://schemas.microsoft.com/office/powerpoint/2010/main" val="2739704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BDD1B-0FF7-BA87-AB7D-A5CB08432003}"/>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0487A27-5EBE-CD04-B143-20EBE87AFA12}"/>
              </a:ext>
            </a:extLst>
          </p:cNvPr>
          <p:cNvSpPr>
            <a:spLocks noGrp="1"/>
          </p:cNvSpPr>
          <p:nvPr>
            <p:ph idx="1"/>
            <p:custDataLst>
              <p:tags r:id="rId1"/>
            </p:custDataLst>
          </p:nvPr>
        </p:nvSpPr>
        <p:spPr>
          <a:xfrm>
            <a:off x="340588" y="2233772"/>
            <a:ext cx="11510823" cy="2676555"/>
          </a:xfrm>
          <a:solidFill>
            <a:schemeClr val="accent3">
              <a:lumMod val="95000"/>
            </a:schemeClr>
          </a:solidFill>
          <a:ln w="28575">
            <a:solidFill>
              <a:srgbClr val="1D446B"/>
            </a:solidFill>
          </a:ln>
        </p:spPr>
        <p:style>
          <a:lnRef idx="2">
            <a:schemeClr val="accent4"/>
          </a:lnRef>
          <a:fillRef idx="1">
            <a:schemeClr val="lt1"/>
          </a:fillRef>
          <a:effectRef idx="0">
            <a:schemeClr val="accent4"/>
          </a:effectRef>
          <a:fontRef idx="minor">
            <a:schemeClr val="dk1"/>
          </a:fontRef>
        </p:style>
        <p:txBody>
          <a:bodyPr anchor="ctr"/>
          <a:lstStyle/>
          <a:p>
            <a:pPr marL="0" indent="0" algn="ctr">
              <a:lnSpc>
                <a:spcPct val="150000"/>
              </a:lnSpc>
              <a:spcBef>
                <a:spcPts val="600"/>
              </a:spcBef>
              <a:spcAft>
                <a:spcPct val="0"/>
              </a:spcAft>
              <a:buNone/>
            </a:pPr>
            <a:r>
              <a:rPr lang="fr-CA" sz="3200" kern="1200" dirty="0">
                <a:solidFill>
                  <a:srgbClr val="333333"/>
                </a:solidFill>
                <a:latin typeface="-apple-system"/>
              </a:rPr>
              <a:t>Promouvoir le Bas-Saint-Laurent et développer une offre touristique durable afin de permettre une expérience visiteur de qualité.</a:t>
            </a:r>
          </a:p>
        </p:txBody>
      </p:sp>
      <p:sp>
        <p:nvSpPr>
          <p:cNvPr id="5" name="Rectangle 4">
            <a:extLst>
              <a:ext uri="{FF2B5EF4-FFF2-40B4-BE49-F238E27FC236}">
                <a16:creationId xmlns:a16="http://schemas.microsoft.com/office/drawing/2014/main" id="{AF9B84E3-F9EC-9F45-718E-8098D02A7896}"/>
              </a:ext>
            </a:extLst>
          </p:cNvPr>
          <p:cNvSpPr/>
          <p:nvPr>
            <p:custDataLst>
              <p:tags r:id="rId2"/>
            </p:custDataLst>
          </p:nvPr>
        </p:nvSpPr>
        <p:spPr>
          <a:xfrm>
            <a:off x="-1" y="239828"/>
            <a:ext cx="9506309" cy="9657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6" name="Groupe 5">
            <a:extLst>
              <a:ext uri="{FF2B5EF4-FFF2-40B4-BE49-F238E27FC236}">
                <a16:creationId xmlns:a16="http://schemas.microsoft.com/office/drawing/2014/main" id="{DAAE2933-76A7-EC7E-9BE8-56AEA519814C}"/>
              </a:ext>
            </a:extLst>
          </p:cNvPr>
          <p:cNvGrpSpPr/>
          <p:nvPr>
            <p:custDataLst>
              <p:tags r:id="rId3"/>
            </p:custDataLst>
          </p:nvPr>
        </p:nvGrpSpPr>
        <p:grpSpPr>
          <a:xfrm>
            <a:off x="497220" y="317916"/>
            <a:ext cx="9059488" cy="819611"/>
            <a:chOff x="3923094" y="3857990"/>
            <a:chExt cx="3874431" cy="350520"/>
          </a:xfrm>
        </p:grpSpPr>
        <p:sp>
          <p:nvSpPr>
            <p:cNvPr id="7" name="Ellipse 6">
              <a:extLst>
                <a:ext uri="{FF2B5EF4-FFF2-40B4-BE49-F238E27FC236}">
                  <a16:creationId xmlns:a16="http://schemas.microsoft.com/office/drawing/2014/main" id="{1F6AFE00-1561-9600-F475-AB4F34C5AE2B}"/>
                </a:ext>
              </a:extLst>
            </p:cNvPr>
            <p:cNvSpPr/>
            <p:nvPr>
              <p:custDataLst>
                <p:tags r:id="rId5"/>
              </p:custDataLst>
            </p:nvPr>
          </p:nvSpPr>
          <p:spPr>
            <a:xfrm>
              <a:off x="3923094" y="3857990"/>
              <a:ext cx="350520" cy="350520"/>
            </a:xfrm>
            <a:prstGeom prst="ellipse">
              <a:avLst/>
            </a:prstGeom>
            <a:solidFill>
              <a:srgbClr val="E6E6E6"/>
            </a:solidFill>
            <a:ln w="6350">
              <a:solidFill>
                <a:srgbClr val="3A6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800" dirty="0"/>
            </a:p>
          </p:txBody>
        </p:sp>
        <p:sp>
          <p:nvSpPr>
            <p:cNvPr id="8" name="Rectangle 7">
              <a:extLst>
                <a:ext uri="{FF2B5EF4-FFF2-40B4-BE49-F238E27FC236}">
                  <a16:creationId xmlns:a16="http://schemas.microsoft.com/office/drawing/2014/main" id="{9E37AE1E-6F03-3FA9-08B2-2819F0F1FA76}"/>
                </a:ext>
              </a:extLst>
            </p:cNvPr>
            <p:cNvSpPr/>
            <p:nvPr>
              <p:custDataLst>
                <p:tags r:id="rId6"/>
              </p:custDataLst>
            </p:nvPr>
          </p:nvSpPr>
          <p:spPr>
            <a:xfrm>
              <a:off x="4311390" y="3913135"/>
              <a:ext cx="3486135" cy="223763"/>
            </a:xfrm>
            <a:prstGeom prst="rect">
              <a:avLst/>
            </a:prstGeom>
          </p:spPr>
          <p:txBody>
            <a:bodyPr wrap="square">
              <a:spAutoFit/>
            </a:bodyPr>
            <a:lstStyle/>
            <a:p>
              <a:r>
                <a:rPr lang="fr-CA" sz="2800" b="1" dirty="0">
                  <a:solidFill>
                    <a:schemeClr val="tx2"/>
                  </a:solidFill>
                  <a:latin typeface="+mn-lt"/>
                </a:rPr>
                <a:t>Mission organisationnelle</a:t>
              </a:r>
            </a:p>
          </p:txBody>
        </p:sp>
      </p:grpSp>
      <p:pic>
        <p:nvPicPr>
          <p:cNvPr id="12" name="Graphique 11" descr="Ancrer avec un remplissage uni">
            <a:extLst>
              <a:ext uri="{FF2B5EF4-FFF2-40B4-BE49-F238E27FC236}">
                <a16:creationId xmlns:a16="http://schemas.microsoft.com/office/drawing/2014/main" id="{B71B7A14-2F4B-C5C2-60A4-ADFC74E9C63C}"/>
              </a:ext>
            </a:extLst>
          </p:cNvPr>
          <p:cNvPicPr>
            <a:picLocks noChangeAspect="1"/>
          </p:cNvPicPr>
          <p:nvPr>
            <p:custDataLst>
              <p:tags r:id="rId4"/>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7621" y="363320"/>
            <a:ext cx="718809" cy="718809"/>
          </a:xfrm>
          <a:prstGeom prst="rect">
            <a:avLst/>
          </a:prstGeom>
        </p:spPr>
      </p:pic>
    </p:spTree>
    <p:extLst>
      <p:ext uri="{BB962C8B-B14F-4D97-AF65-F5344CB8AC3E}">
        <p14:creationId xmlns:p14="http://schemas.microsoft.com/office/powerpoint/2010/main" val="3312653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80964-5147-CDAF-1ECE-6A9B396AF457}"/>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29F92B8-8644-6BC3-0A3B-EC81D3533B5E}"/>
              </a:ext>
            </a:extLst>
          </p:cNvPr>
          <p:cNvSpPr>
            <a:spLocks noGrp="1"/>
          </p:cNvSpPr>
          <p:nvPr>
            <p:ph idx="1"/>
            <p:custDataLst>
              <p:tags r:id="rId1"/>
            </p:custDataLst>
          </p:nvPr>
        </p:nvSpPr>
        <p:spPr>
          <a:xfrm>
            <a:off x="300038" y="1154514"/>
            <a:ext cx="11720513" cy="4548972"/>
          </a:xfrm>
        </p:spPr>
        <p:txBody>
          <a:bodyPr anchor="ctr"/>
          <a:lstStyle/>
          <a:p>
            <a:pPr marL="0" indent="0" algn="ctr">
              <a:buNone/>
            </a:pPr>
            <a:r>
              <a:rPr lang="fr-CA" sz="5400" b="1" dirty="0">
                <a:solidFill>
                  <a:srgbClr val="1D446B"/>
                </a:solidFill>
              </a:rPr>
              <a:t>VALEURS ORGANISATIONNELLES</a:t>
            </a:r>
          </a:p>
        </p:txBody>
      </p:sp>
    </p:spTree>
    <p:extLst>
      <p:ext uri="{BB962C8B-B14F-4D97-AF65-F5344CB8AC3E}">
        <p14:creationId xmlns:p14="http://schemas.microsoft.com/office/powerpoint/2010/main" val="989840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A74AA6-F1B3-2E4D-DEBD-8508EA610735}"/>
              </a:ext>
            </a:extLst>
          </p:cNvPr>
          <p:cNvSpPr/>
          <p:nvPr>
            <p:custDataLst>
              <p:tags r:id="rId1"/>
            </p:custDataLst>
          </p:nvPr>
        </p:nvSpPr>
        <p:spPr>
          <a:xfrm>
            <a:off x="0" y="162969"/>
            <a:ext cx="7646894" cy="9657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nvGrpSpPr>
          <p:cNvPr id="8" name="Groupe 7">
            <a:extLst>
              <a:ext uri="{FF2B5EF4-FFF2-40B4-BE49-F238E27FC236}">
                <a16:creationId xmlns:a16="http://schemas.microsoft.com/office/drawing/2014/main" id="{454451EC-B6C6-4309-6439-96721971DC3B}"/>
              </a:ext>
            </a:extLst>
          </p:cNvPr>
          <p:cNvGrpSpPr/>
          <p:nvPr>
            <p:custDataLst>
              <p:tags r:id="rId2"/>
            </p:custDataLst>
          </p:nvPr>
        </p:nvGrpSpPr>
        <p:grpSpPr>
          <a:xfrm>
            <a:off x="594202" y="236245"/>
            <a:ext cx="6440107" cy="819612"/>
            <a:chOff x="3923094" y="3857990"/>
            <a:chExt cx="2754212" cy="350520"/>
          </a:xfrm>
        </p:grpSpPr>
        <p:sp>
          <p:nvSpPr>
            <p:cNvPr id="9" name="Ellipse 8">
              <a:extLst>
                <a:ext uri="{FF2B5EF4-FFF2-40B4-BE49-F238E27FC236}">
                  <a16:creationId xmlns:a16="http://schemas.microsoft.com/office/drawing/2014/main" id="{AF2F6CC7-47BC-6177-8F3D-4F0B5ACBED3C}"/>
                </a:ext>
              </a:extLst>
            </p:cNvPr>
            <p:cNvSpPr/>
            <p:nvPr>
              <p:custDataLst>
                <p:tags r:id="rId5"/>
              </p:custDataLst>
            </p:nvPr>
          </p:nvSpPr>
          <p:spPr>
            <a:xfrm>
              <a:off x="3923094" y="3857990"/>
              <a:ext cx="350520" cy="350520"/>
            </a:xfrm>
            <a:prstGeom prst="ellipse">
              <a:avLst/>
            </a:prstGeom>
            <a:solidFill>
              <a:srgbClr val="E6E6E6"/>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800" dirty="0"/>
            </a:p>
          </p:txBody>
        </p:sp>
        <p:sp>
          <p:nvSpPr>
            <p:cNvPr id="10" name="Rectangle 9">
              <a:extLst>
                <a:ext uri="{FF2B5EF4-FFF2-40B4-BE49-F238E27FC236}">
                  <a16:creationId xmlns:a16="http://schemas.microsoft.com/office/drawing/2014/main" id="{28F4873B-5AA5-791C-9561-0B2D285D35A2}"/>
                </a:ext>
              </a:extLst>
            </p:cNvPr>
            <p:cNvSpPr/>
            <p:nvPr>
              <p:custDataLst>
                <p:tags r:id="rId6"/>
              </p:custDataLst>
            </p:nvPr>
          </p:nvSpPr>
          <p:spPr>
            <a:xfrm>
              <a:off x="4326729" y="3913853"/>
              <a:ext cx="2350577" cy="223763"/>
            </a:xfrm>
            <a:prstGeom prst="rect">
              <a:avLst/>
            </a:prstGeom>
          </p:spPr>
          <p:txBody>
            <a:bodyPr wrap="square">
              <a:spAutoFit/>
            </a:bodyPr>
            <a:lstStyle/>
            <a:p>
              <a:r>
                <a:rPr lang="fr-CA" sz="2800" b="1" dirty="0">
                  <a:solidFill>
                    <a:schemeClr val="dk1"/>
                  </a:solidFill>
                  <a:latin typeface="+mn-lt"/>
                </a:rPr>
                <a:t>Valeurs organisationnelles</a:t>
              </a:r>
            </a:p>
          </p:txBody>
        </p:sp>
      </p:grpSp>
      <p:pic>
        <p:nvPicPr>
          <p:cNvPr id="3" name="Graphique 2" descr="Handshake avec un remplissage uni">
            <a:extLst>
              <a:ext uri="{FF2B5EF4-FFF2-40B4-BE49-F238E27FC236}">
                <a16:creationId xmlns:a16="http://schemas.microsoft.com/office/drawing/2014/main" id="{8D7FA186-5D22-D40F-0151-433BE8AE16E4}"/>
              </a:ext>
            </a:extLst>
          </p:cNvPr>
          <p:cNvPicPr>
            <a:picLocks noChangeAspect="1"/>
          </p:cNvPicPr>
          <p:nvPr>
            <p:custDataLst>
              <p:tags r:id="rId3"/>
            </p:custDataLst>
          </p:nvPr>
        </p:nvPicPr>
        <p:blipFill>
          <a:blip r:embed="rId8">
            <a:extLst>
              <a:ext uri="{96DAC541-7B7A-43D3-8B79-37D633B846F1}">
                <asvg:svgBlip xmlns:asvg="http://schemas.microsoft.com/office/drawing/2016/SVG/main" r:embed="rId9"/>
              </a:ext>
            </a:extLst>
          </a:blip>
          <a:stretch>
            <a:fillRect/>
          </a:stretch>
        </p:blipFill>
        <p:spPr>
          <a:xfrm>
            <a:off x="672195" y="357249"/>
            <a:ext cx="698608" cy="698608"/>
          </a:xfrm>
          <a:prstGeom prst="rect">
            <a:avLst/>
          </a:prstGeom>
        </p:spPr>
      </p:pic>
      <p:graphicFrame>
        <p:nvGraphicFramePr>
          <p:cNvPr id="16" name="Espace réservé du contenu 15">
            <a:extLst>
              <a:ext uri="{FF2B5EF4-FFF2-40B4-BE49-F238E27FC236}">
                <a16:creationId xmlns:a16="http://schemas.microsoft.com/office/drawing/2014/main" id="{4645C4B8-C3EE-A5A1-C74F-1F0D0818B8E6}"/>
              </a:ext>
            </a:extLst>
          </p:cNvPr>
          <p:cNvGraphicFramePr>
            <a:graphicFrameLocks noGrp="1"/>
          </p:cNvGraphicFramePr>
          <p:nvPr>
            <p:ph idx="1"/>
            <p:custDataLst>
              <p:tags r:id="rId4"/>
            </p:custDataLst>
            <p:extLst>
              <p:ext uri="{D42A27DB-BD31-4B8C-83A1-F6EECF244321}">
                <p14:modId xmlns:p14="http://schemas.microsoft.com/office/powerpoint/2010/main" val="166221933"/>
              </p:ext>
            </p:extLst>
          </p:nvPr>
        </p:nvGraphicFramePr>
        <p:xfrm>
          <a:off x="235744" y="1741170"/>
          <a:ext cx="11720512" cy="337566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545775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custDataLst>
              <p:tags r:id="rId1"/>
            </p:custDataLst>
          </p:nvPr>
        </p:nvSpPr>
        <p:spPr>
          <a:xfrm>
            <a:off x="-2482" y="1078014"/>
            <a:ext cx="12192000" cy="9657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nvGrpSpPr>
          <p:cNvPr id="8" name="Groupe 7"/>
          <p:cNvGrpSpPr/>
          <p:nvPr>
            <p:custDataLst>
              <p:tags r:id="rId2"/>
            </p:custDataLst>
          </p:nvPr>
        </p:nvGrpSpPr>
        <p:grpSpPr>
          <a:xfrm>
            <a:off x="4016402" y="1167296"/>
            <a:ext cx="4633824" cy="819611"/>
            <a:chOff x="5127324" y="5219102"/>
            <a:chExt cx="1981727" cy="350520"/>
          </a:xfrm>
        </p:grpSpPr>
        <p:sp>
          <p:nvSpPr>
            <p:cNvPr id="27" name="Rectangle 26"/>
            <p:cNvSpPr/>
            <p:nvPr>
              <p:custDataLst>
                <p:tags r:id="rId26"/>
              </p:custDataLst>
            </p:nvPr>
          </p:nvSpPr>
          <p:spPr>
            <a:xfrm>
              <a:off x="5498486" y="5303589"/>
              <a:ext cx="1610565" cy="223763"/>
            </a:xfrm>
            <a:prstGeom prst="rect">
              <a:avLst/>
            </a:prstGeom>
          </p:spPr>
          <p:txBody>
            <a:bodyPr wrap="square">
              <a:spAutoFit/>
            </a:bodyPr>
            <a:lstStyle/>
            <a:p>
              <a:r>
                <a:rPr lang="fr-CA" sz="2800" b="1" dirty="0">
                  <a:solidFill>
                    <a:schemeClr val="dk1"/>
                  </a:solidFill>
                  <a:latin typeface="+mn-lt"/>
                </a:rPr>
                <a:t>Vision stratégique 2030</a:t>
              </a:r>
            </a:p>
          </p:txBody>
        </p:sp>
        <p:sp>
          <p:nvSpPr>
            <p:cNvPr id="25" name="Ellipse 24"/>
            <p:cNvSpPr/>
            <p:nvPr>
              <p:custDataLst>
                <p:tags r:id="rId27"/>
              </p:custDataLst>
            </p:nvPr>
          </p:nvSpPr>
          <p:spPr>
            <a:xfrm>
              <a:off x="5127324" y="5219102"/>
              <a:ext cx="350520" cy="350520"/>
            </a:xfrm>
            <a:prstGeom prst="ellipse">
              <a:avLst/>
            </a:prstGeom>
            <a:solidFill>
              <a:srgbClr val="E6E6E6"/>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800" dirty="0"/>
            </a:p>
          </p:txBody>
        </p:sp>
      </p:grpSp>
      <p:sp>
        <p:nvSpPr>
          <p:cNvPr id="3" name="Titre 2"/>
          <p:cNvSpPr>
            <a:spLocks noGrp="1"/>
          </p:cNvSpPr>
          <p:nvPr>
            <p:ph type="title"/>
            <p:custDataLst>
              <p:tags r:id="rId3"/>
            </p:custDataLst>
          </p:nvPr>
        </p:nvSpPr>
        <p:spPr/>
        <p:txBody>
          <a:bodyPr/>
          <a:lstStyle/>
          <a:p>
            <a:r>
              <a:rPr lang="fr-CA" dirty="0"/>
              <a:t>PLAN STRATÉGIQUE 2025-2030</a:t>
            </a:r>
          </a:p>
        </p:txBody>
      </p:sp>
      <p:grpSp>
        <p:nvGrpSpPr>
          <p:cNvPr id="23" name="Group 22">
            <a:extLst>
              <a:ext uri="{FF2B5EF4-FFF2-40B4-BE49-F238E27FC236}">
                <a16:creationId xmlns:a16="http://schemas.microsoft.com/office/drawing/2014/main" id="{189590C3-DF3D-459F-BD07-DD420558F86A}"/>
              </a:ext>
            </a:extLst>
          </p:cNvPr>
          <p:cNvGrpSpPr/>
          <p:nvPr>
            <p:custDataLst>
              <p:tags r:id="rId4"/>
            </p:custDataLst>
          </p:nvPr>
        </p:nvGrpSpPr>
        <p:grpSpPr>
          <a:xfrm>
            <a:off x="-2482" y="2178875"/>
            <a:ext cx="12192000" cy="990600"/>
            <a:chOff x="-1848" y="902231"/>
            <a:chExt cx="12192000" cy="990600"/>
          </a:xfrm>
        </p:grpSpPr>
        <p:sp>
          <p:nvSpPr>
            <p:cNvPr id="21" name="Rectangle 20"/>
            <p:cNvSpPr/>
            <p:nvPr>
              <p:custDataLst>
                <p:tags r:id="rId22"/>
              </p:custDataLst>
            </p:nvPr>
          </p:nvSpPr>
          <p:spPr>
            <a:xfrm>
              <a:off x="-1848" y="902231"/>
              <a:ext cx="12192000" cy="990600"/>
            </a:xfrm>
            <a:prstGeom prst="rect">
              <a:avLst/>
            </a:prstGeom>
            <a:solidFill>
              <a:schemeClr val="tx2">
                <a:lumMod val="95000"/>
                <a:lumOff val="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nvGrpSpPr>
            <p:cNvPr id="6" name="Groupe 5"/>
            <p:cNvGrpSpPr/>
            <p:nvPr>
              <p:custDataLst>
                <p:tags r:id="rId23"/>
              </p:custDataLst>
            </p:nvPr>
          </p:nvGrpSpPr>
          <p:grpSpPr>
            <a:xfrm>
              <a:off x="4243196" y="987269"/>
              <a:ext cx="5499748" cy="819612"/>
              <a:chOff x="4898478" y="682731"/>
              <a:chExt cx="2352053" cy="350520"/>
            </a:xfrm>
          </p:grpSpPr>
          <p:grpSp>
            <p:nvGrpSpPr>
              <p:cNvPr id="18" name="Groupe 17"/>
              <p:cNvGrpSpPr/>
              <p:nvPr>
                <p:custDataLst>
                  <p:tags r:id="rId24"/>
                </p:custDataLst>
              </p:nvPr>
            </p:nvGrpSpPr>
            <p:grpSpPr>
              <a:xfrm>
                <a:off x="4898478" y="682731"/>
                <a:ext cx="350520" cy="350520"/>
                <a:chOff x="7568589" y="639885"/>
                <a:chExt cx="350520" cy="350520"/>
              </a:xfrm>
            </p:grpSpPr>
            <p:sp>
              <p:nvSpPr>
                <p:cNvPr id="17" name="Ellipse 16"/>
                <p:cNvSpPr/>
                <p:nvPr/>
              </p:nvSpPr>
              <p:spPr>
                <a:xfrm>
                  <a:off x="7568589" y="639885"/>
                  <a:ext cx="350520" cy="350520"/>
                </a:xfrm>
                <a:prstGeom prst="ellipse">
                  <a:avLst/>
                </a:prstGeom>
                <a:solidFill>
                  <a:srgbClr val="E6E6E6"/>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800" dirty="0"/>
                </a:p>
              </p:txBody>
            </p:sp>
            <p:sp>
              <p:nvSpPr>
                <p:cNvPr id="15" name="AutoShape 123"/>
                <p:cNvSpPr>
                  <a:spLocks/>
                </p:cNvSpPr>
                <p:nvPr/>
              </p:nvSpPr>
              <p:spPr bwMode="auto">
                <a:xfrm>
                  <a:off x="7644785" y="718166"/>
                  <a:ext cx="219124" cy="2091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494A49"/>
                </a:solidFill>
                <a:ln>
                  <a:noFill/>
                </a:ln>
                <a:effectLst/>
              </p:spPr>
              <p:txBody>
                <a:bodyPr lIns="19048" tIns="19048" rIns="19048" bIns="19048" anchor="ctr"/>
                <a:lstStyle/>
                <a:p>
                  <a:pPr defTabSz="171230" fontAlgn="auto">
                    <a:spcBef>
                      <a:spcPts val="0"/>
                    </a:spcBef>
                    <a:spcAft>
                      <a:spcPts val="0"/>
                    </a:spcAft>
                    <a:defRPr/>
                  </a:pPr>
                  <a:endParaRPr lang="es-ES" sz="14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sp>
            <p:nvSpPr>
              <p:cNvPr id="19" name="Rectangle 18"/>
              <p:cNvSpPr/>
              <p:nvPr>
                <p:custDataLst>
                  <p:tags r:id="rId25"/>
                </p:custDataLst>
              </p:nvPr>
            </p:nvSpPr>
            <p:spPr>
              <a:xfrm>
                <a:off x="5293422" y="738594"/>
                <a:ext cx="1957109" cy="223763"/>
              </a:xfrm>
              <a:prstGeom prst="rect">
                <a:avLst/>
              </a:prstGeom>
            </p:spPr>
            <p:txBody>
              <a:bodyPr wrap="square">
                <a:spAutoFit/>
              </a:bodyPr>
              <a:lstStyle/>
              <a:p>
                <a:r>
                  <a:rPr lang="fr-CA" sz="2800" b="1" dirty="0">
                    <a:solidFill>
                      <a:schemeClr val="dk1"/>
                    </a:solidFill>
                    <a:latin typeface="+mn-lt"/>
                  </a:rPr>
                  <a:t>Ambitions 2030</a:t>
                </a:r>
              </a:p>
            </p:txBody>
          </p:sp>
        </p:grpSp>
      </p:grpSp>
      <p:sp>
        <p:nvSpPr>
          <p:cNvPr id="29" name="Rectangle 28"/>
          <p:cNvSpPr/>
          <p:nvPr>
            <p:custDataLst>
              <p:tags r:id="rId5"/>
            </p:custDataLst>
          </p:nvPr>
        </p:nvSpPr>
        <p:spPr>
          <a:xfrm>
            <a:off x="14357" y="5126447"/>
            <a:ext cx="12192000" cy="11204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nvGrpSpPr>
          <p:cNvPr id="7" name="Groupe 6"/>
          <p:cNvGrpSpPr/>
          <p:nvPr>
            <p:custDataLst>
              <p:tags r:id="rId6"/>
            </p:custDataLst>
          </p:nvPr>
        </p:nvGrpSpPr>
        <p:grpSpPr>
          <a:xfrm>
            <a:off x="3797014" y="5370180"/>
            <a:ext cx="8100818" cy="819612"/>
            <a:chOff x="3923094" y="3857990"/>
            <a:chExt cx="2754212" cy="350520"/>
          </a:xfrm>
        </p:grpSpPr>
        <p:sp>
          <p:nvSpPr>
            <p:cNvPr id="31" name="Ellipse 30"/>
            <p:cNvSpPr/>
            <p:nvPr>
              <p:custDataLst>
                <p:tags r:id="rId19"/>
              </p:custDataLst>
            </p:nvPr>
          </p:nvSpPr>
          <p:spPr>
            <a:xfrm>
              <a:off x="3923094" y="3857990"/>
              <a:ext cx="305875" cy="350520"/>
            </a:xfrm>
            <a:prstGeom prst="ellipse">
              <a:avLst/>
            </a:prstGeom>
            <a:solidFill>
              <a:srgbClr val="E6E6E6"/>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800" dirty="0"/>
            </a:p>
          </p:txBody>
        </p:sp>
        <p:sp>
          <p:nvSpPr>
            <p:cNvPr id="32" name="Rectangle 31"/>
            <p:cNvSpPr/>
            <p:nvPr>
              <p:custDataLst>
                <p:tags r:id="rId20"/>
              </p:custDataLst>
            </p:nvPr>
          </p:nvSpPr>
          <p:spPr>
            <a:xfrm>
              <a:off x="4326729" y="3913853"/>
              <a:ext cx="2350577" cy="223763"/>
            </a:xfrm>
            <a:prstGeom prst="rect">
              <a:avLst/>
            </a:prstGeom>
          </p:spPr>
          <p:txBody>
            <a:bodyPr wrap="square">
              <a:spAutoFit/>
            </a:bodyPr>
            <a:lstStyle/>
            <a:p>
              <a:r>
                <a:rPr lang="fr-CA" sz="2800" b="1" dirty="0">
                  <a:solidFill>
                    <a:schemeClr val="dk1"/>
                  </a:solidFill>
                  <a:latin typeface="+mn-lt"/>
                </a:rPr>
                <a:t>Chantiers stratégiques</a:t>
              </a:r>
            </a:p>
          </p:txBody>
        </p:sp>
        <p:sp>
          <p:nvSpPr>
            <p:cNvPr id="14" name="AutoShape 135"/>
            <p:cNvSpPr>
              <a:spLocks/>
            </p:cNvSpPr>
            <p:nvPr>
              <p:custDataLst>
                <p:tags r:id="rId21"/>
              </p:custDataLst>
            </p:nvPr>
          </p:nvSpPr>
          <p:spPr bwMode="auto">
            <a:xfrm>
              <a:off x="3980557" y="3909291"/>
              <a:ext cx="207440" cy="24206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rgbClr val="494A49"/>
            </a:solidFill>
            <a:ln>
              <a:noFill/>
            </a:ln>
            <a:effectLst/>
          </p:spPr>
          <p:txBody>
            <a:bodyPr lIns="19048" tIns="19048" rIns="19048" bIns="19048" anchor="ctr"/>
            <a:lstStyle/>
            <a:p>
              <a:pPr defTabSz="171230" fontAlgn="auto">
                <a:spcBef>
                  <a:spcPts val="0"/>
                </a:spcBef>
                <a:spcAft>
                  <a:spcPts val="0"/>
                </a:spcAft>
                <a:defRPr/>
              </a:pPr>
              <a:endParaRPr lang="es-ES" sz="14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20" name="Group 19">
            <a:extLst>
              <a:ext uri="{FF2B5EF4-FFF2-40B4-BE49-F238E27FC236}">
                <a16:creationId xmlns:a16="http://schemas.microsoft.com/office/drawing/2014/main" id="{17640F9E-C9DE-474B-9302-08C0DED0948C}"/>
              </a:ext>
            </a:extLst>
          </p:cNvPr>
          <p:cNvGrpSpPr/>
          <p:nvPr>
            <p:custDataLst>
              <p:tags r:id="rId7"/>
            </p:custDataLst>
          </p:nvPr>
        </p:nvGrpSpPr>
        <p:grpSpPr>
          <a:xfrm>
            <a:off x="2482" y="3285078"/>
            <a:ext cx="12192000" cy="1647463"/>
            <a:chOff x="0" y="2095197"/>
            <a:chExt cx="12192000" cy="1647463"/>
          </a:xfrm>
        </p:grpSpPr>
        <p:sp>
          <p:nvSpPr>
            <p:cNvPr id="37" name="Rectangle 36"/>
            <p:cNvSpPr/>
            <p:nvPr>
              <p:custDataLst>
                <p:tags r:id="rId10"/>
              </p:custDataLst>
            </p:nvPr>
          </p:nvSpPr>
          <p:spPr>
            <a:xfrm>
              <a:off x="0" y="2095197"/>
              <a:ext cx="12192000" cy="16474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nvGrpSpPr>
            <p:cNvPr id="2" name="Groupe 1"/>
            <p:cNvGrpSpPr/>
            <p:nvPr>
              <p:custDataLst>
                <p:tags r:id="rId11"/>
              </p:custDataLst>
            </p:nvPr>
          </p:nvGrpSpPr>
          <p:grpSpPr>
            <a:xfrm>
              <a:off x="992571" y="2538183"/>
              <a:ext cx="4479320" cy="819612"/>
              <a:chOff x="1906969" y="1930400"/>
              <a:chExt cx="1915651" cy="350520"/>
            </a:xfrm>
          </p:grpSpPr>
          <p:sp>
            <p:nvSpPr>
              <p:cNvPr id="39" name="Ellipse 38"/>
              <p:cNvSpPr/>
              <p:nvPr>
                <p:custDataLst>
                  <p:tags r:id="rId16"/>
                </p:custDataLst>
              </p:nvPr>
            </p:nvSpPr>
            <p:spPr>
              <a:xfrm>
                <a:off x="1906969" y="1930400"/>
                <a:ext cx="350520" cy="350520"/>
              </a:xfrm>
              <a:prstGeom prst="ellipse">
                <a:avLst/>
              </a:prstGeom>
              <a:solidFill>
                <a:srgbClr val="E6E6E6"/>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800" dirty="0"/>
              </a:p>
            </p:txBody>
          </p:sp>
          <p:sp>
            <p:nvSpPr>
              <p:cNvPr id="40" name="Rectangle 39"/>
              <p:cNvSpPr/>
              <p:nvPr>
                <p:custDataLst>
                  <p:tags r:id="rId17"/>
                </p:custDataLst>
              </p:nvPr>
            </p:nvSpPr>
            <p:spPr>
              <a:xfrm>
                <a:off x="2310605" y="1986263"/>
                <a:ext cx="1512015" cy="223763"/>
              </a:xfrm>
              <a:prstGeom prst="rect">
                <a:avLst/>
              </a:prstGeom>
            </p:spPr>
            <p:txBody>
              <a:bodyPr wrap="square">
                <a:spAutoFit/>
              </a:bodyPr>
              <a:lstStyle/>
              <a:p>
                <a:r>
                  <a:rPr lang="fr-CA" sz="2800" b="1" dirty="0">
                    <a:solidFill>
                      <a:schemeClr val="dk1"/>
                    </a:solidFill>
                    <a:latin typeface="+mn-lt"/>
                  </a:rPr>
                  <a:t>Opportunités majeures</a:t>
                </a:r>
              </a:p>
            </p:txBody>
          </p:sp>
          <p:sp>
            <p:nvSpPr>
              <p:cNvPr id="12" name="AutoShape 119"/>
              <p:cNvSpPr>
                <a:spLocks/>
              </p:cNvSpPr>
              <p:nvPr>
                <p:custDataLst>
                  <p:tags r:id="rId18"/>
                </p:custDataLst>
              </p:nvPr>
            </p:nvSpPr>
            <p:spPr bwMode="auto">
              <a:xfrm>
                <a:off x="1958728" y="1965325"/>
                <a:ext cx="249205" cy="2412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494A49"/>
              </a:solidFill>
              <a:ln>
                <a:noFill/>
              </a:ln>
              <a:effectLst/>
            </p:spPr>
            <p:txBody>
              <a:bodyPr lIns="19048" tIns="19048" rIns="19048" bIns="19048" anchor="ctr"/>
              <a:lstStyle/>
              <a:p>
                <a:pPr defTabSz="171230" fontAlgn="auto">
                  <a:spcBef>
                    <a:spcPts val="0"/>
                  </a:spcBef>
                  <a:spcAft>
                    <a:spcPts val="0"/>
                  </a:spcAft>
                  <a:defRPr/>
                </a:pPr>
                <a:endParaRPr lang="es-ES" sz="14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5" name="Groupe 4"/>
            <p:cNvGrpSpPr/>
            <p:nvPr>
              <p:custDataLst>
                <p:tags r:id="rId12"/>
              </p:custDataLst>
            </p:nvPr>
          </p:nvGrpSpPr>
          <p:grpSpPr>
            <a:xfrm>
              <a:off x="6553353" y="2538183"/>
              <a:ext cx="4639884" cy="819612"/>
              <a:chOff x="7380669" y="1955800"/>
              <a:chExt cx="1984319" cy="350520"/>
            </a:xfrm>
          </p:grpSpPr>
          <p:sp>
            <p:nvSpPr>
              <p:cNvPr id="43" name="Ellipse 42"/>
              <p:cNvSpPr/>
              <p:nvPr>
                <p:custDataLst>
                  <p:tags r:id="rId13"/>
                </p:custDataLst>
              </p:nvPr>
            </p:nvSpPr>
            <p:spPr>
              <a:xfrm>
                <a:off x="7380669" y="1955800"/>
                <a:ext cx="350520" cy="350520"/>
              </a:xfrm>
              <a:prstGeom prst="ellipse">
                <a:avLst/>
              </a:prstGeom>
              <a:solidFill>
                <a:srgbClr val="E6E6E6"/>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800" dirty="0"/>
              </a:p>
            </p:txBody>
          </p:sp>
          <p:sp>
            <p:nvSpPr>
              <p:cNvPr id="44" name="Rectangle 43"/>
              <p:cNvSpPr/>
              <p:nvPr>
                <p:custDataLst>
                  <p:tags r:id="rId14"/>
                </p:custDataLst>
              </p:nvPr>
            </p:nvSpPr>
            <p:spPr>
              <a:xfrm>
                <a:off x="7784305" y="2011663"/>
                <a:ext cx="1580683" cy="223763"/>
              </a:xfrm>
              <a:prstGeom prst="rect">
                <a:avLst/>
              </a:prstGeom>
            </p:spPr>
            <p:txBody>
              <a:bodyPr wrap="square">
                <a:spAutoFit/>
              </a:bodyPr>
              <a:lstStyle/>
              <a:p>
                <a:r>
                  <a:rPr lang="fr-CA" sz="2800" b="1" dirty="0">
                    <a:solidFill>
                      <a:schemeClr val="dk1"/>
                    </a:solidFill>
                    <a:latin typeface="+mn-lt"/>
                  </a:rPr>
                  <a:t>Vulnérabilités majeures</a:t>
                </a:r>
              </a:p>
            </p:txBody>
          </p:sp>
          <p:sp>
            <p:nvSpPr>
              <p:cNvPr id="11" name="AutoShape 62"/>
              <p:cNvSpPr>
                <a:spLocks/>
              </p:cNvSpPr>
              <p:nvPr>
                <p:custDataLst>
                  <p:tags r:id="rId15"/>
                </p:custDataLst>
              </p:nvPr>
            </p:nvSpPr>
            <p:spPr bwMode="auto">
              <a:xfrm>
                <a:off x="7437260" y="2016125"/>
                <a:ext cx="247618" cy="2412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solidFill>
                <a:srgbClr val="494A49"/>
              </a:solidFill>
              <a:ln>
                <a:noFill/>
              </a:ln>
              <a:effectLst/>
            </p:spPr>
            <p:txBody>
              <a:bodyPr lIns="19048" tIns="19048" rIns="19048" bIns="19048" anchor="ctr"/>
              <a:lstStyle/>
              <a:p>
                <a:pPr defTabSz="171230" fontAlgn="auto">
                  <a:spcBef>
                    <a:spcPts val="0"/>
                  </a:spcBef>
                  <a:spcAft>
                    <a:spcPts val="0"/>
                  </a:spcAft>
                  <a:defRPr/>
                </a:pPr>
                <a:endParaRPr lang="es-ES" sz="14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pic>
        <p:nvPicPr>
          <p:cNvPr id="9" name="Graphic 8" descr="Eye">
            <a:extLst>
              <a:ext uri="{FF2B5EF4-FFF2-40B4-BE49-F238E27FC236}">
                <a16:creationId xmlns:a16="http://schemas.microsoft.com/office/drawing/2014/main" id="{BD071559-A0C3-4C1B-A20D-3599657E913C}"/>
              </a:ext>
            </a:extLst>
          </p:cNvPr>
          <p:cNvPicPr>
            <a:picLocks noChangeAspect="1"/>
          </p:cNvPicPr>
          <p:nvPr>
            <p:custDataLst>
              <p:tags r:id="rId8"/>
            </p:custDataLst>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4040536" y="1184255"/>
            <a:ext cx="819611" cy="800714"/>
          </a:xfrm>
          <a:prstGeom prst="rect">
            <a:avLst/>
          </a:prstGeom>
        </p:spPr>
      </p:pic>
      <p:pic>
        <p:nvPicPr>
          <p:cNvPr id="10" name="Image 9">
            <a:extLst>
              <a:ext uri="{FF2B5EF4-FFF2-40B4-BE49-F238E27FC236}">
                <a16:creationId xmlns:a16="http://schemas.microsoft.com/office/drawing/2014/main" id="{454CF953-2A18-424A-A0A1-0705DA277332}"/>
              </a:ext>
            </a:extLst>
          </p:cNvPr>
          <p:cNvPicPr>
            <a:picLocks noChangeAspect="1"/>
          </p:cNvPicPr>
          <p:nvPr>
            <p:custDataLst>
              <p:tags r:id="rId9"/>
            </p:custDataLst>
          </p:nvPr>
        </p:nvPicPr>
        <p:blipFill>
          <a:blip r:embed="rId32"/>
          <a:stretch>
            <a:fillRect/>
          </a:stretch>
        </p:blipFill>
        <p:spPr>
          <a:xfrm>
            <a:off x="9048996" y="219711"/>
            <a:ext cx="2739287" cy="572165"/>
          </a:xfrm>
          <a:prstGeom prst="rect">
            <a:avLst/>
          </a:prstGeom>
        </p:spPr>
      </p:pic>
    </p:spTree>
    <p:extLst>
      <p:ext uri="{BB962C8B-B14F-4D97-AF65-F5344CB8AC3E}">
        <p14:creationId xmlns:p14="http://schemas.microsoft.com/office/powerpoint/2010/main" val="745765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F7F9298-6C89-44B5-80FA-BBDD8851BEC6}"/>
              </a:ext>
            </a:extLst>
          </p:cNvPr>
          <p:cNvSpPr>
            <a:spLocks noGrp="1"/>
          </p:cNvSpPr>
          <p:nvPr>
            <p:ph idx="1"/>
            <p:custDataLst>
              <p:tags r:id="rId1"/>
            </p:custDataLst>
          </p:nvPr>
        </p:nvSpPr>
        <p:spPr>
          <a:xfrm>
            <a:off x="300038" y="1154514"/>
            <a:ext cx="11720513" cy="4548972"/>
          </a:xfrm>
        </p:spPr>
        <p:txBody>
          <a:bodyPr anchor="ctr"/>
          <a:lstStyle/>
          <a:p>
            <a:pPr marL="0" indent="0" algn="ctr">
              <a:buNone/>
            </a:pPr>
            <a:r>
              <a:rPr lang="fr-CA" sz="5400" b="1" dirty="0">
                <a:solidFill>
                  <a:srgbClr val="1D446B"/>
                </a:solidFill>
              </a:rPr>
              <a:t>ANALYSE DE L’ENVIRONNEMENT</a:t>
            </a:r>
          </a:p>
        </p:txBody>
      </p:sp>
    </p:spTree>
    <p:extLst>
      <p:ext uri="{BB962C8B-B14F-4D97-AF65-F5344CB8AC3E}">
        <p14:creationId xmlns:p14="http://schemas.microsoft.com/office/powerpoint/2010/main" val="1279974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6506F4F-366F-F800-5D1E-FF9C48D471AF}"/>
              </a:ext>
            </a:extLst>
          </p:cNvPr>
          <p:cNvSpPr/>
          <p:nvPr>
            <p:custDataLst>
              <p:tags r:id="rId1"/>
            </p:custDataLst>
          </p:nvPr>
        </p:nvSpPr>
        <p:spPr>
          <a:xfrm>
            <a:off x="9218" y="48007"/>
            <a:ext cx="7646894" cy="9657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Title 1">
            <a:extLst>
              <a:ext uri="{FF2B5EF4-FFF2-40B4-BE49-F238E27FC236}">
                <a16:creationId xmlns:a16="http://schemas.microsoft.com/office/drawing/2014/main" id="{578966B8-8710-4907-8707-06714F46CB1D}"/>
              </a:ext>
            </a:extLst>
          </p:cNvPr>
          <p:cNvSpPr>
            <a:spLocks noGrp="1"/>
          </p:cNvSpPr>
          <p:nvPr>
            <p:ph type="title" idx="4294967295"/>
            <p:custDataLst>
              <p:tags r:id="rId2"/>
            </p:custDataLst>
          </p:nvPr>
        </p:nvSpPr>
        <p:spPr>
          <a:xfrm>
            <a:off x="1164893" y="249091"/>
            <a:ext cx="11720512" cy="476250"/>
          </a:xfrm>
        </p:spPr>
        <p:txBody>
          <a:bodyPr>
            <a:normAutofit fontScale="90000"/>
          </a:bodyPr>
          <a:lstStyle/>
          <a:p>
            <a:r>
              <a:rPr lang="fr-CA" sz="2800" dirty="0">
                <a:solidFill>
                  <a:schemeClr val="tx1"/>
                </a:solidFill>
              </a:rPr>
              <a:t>Analyse de l’environnement</a:t>
            </a:r>
          </a:p>
        </p:txBody>
      </p:sp>
      <p:sp>
        <p:nvSpPr>
          <p:cNvPr id="97" name="Espace réservé du contenu 2">
            <a:extLst>
              <a:ext uri="{FF2B5EF4-FFF2-40B4-BE49-F238E27FC236}">
                <a16:creationId xmlns:a16="http://schemas.microsoft.com/office/drawing/2014/main" id="{56094977-DD8D-1DB9-B76B-228ABA1B99CB}"/>
              </a:ext>
            </a:extLst>
          </p:cNvPr>
          <p:cNvSpPr txBox="1">
            <a:spLocks/>
          </p:cNvSpPr>
          <p:nvPr>
            <p:custDataLst>
              <p:tags r:id="rId3"/>
            </p:custDataLst>
          </p:nvPr>
        </p:nvSpPr>
        <p:spPr>
          <a:xfrm>
            <a:off x="570083" y="1357107"/>
            <a:ext cx="10515600" cy="4990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CA"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CA"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5" name="ZoneTexte 4">
            <a:extLst>
              <a:ext uri="{FF2B5EF4-FFF2-40B4-BE49-F238E27FC236}">
                <a16:creationId xmlns:a16="http://schemas.microsoft.com/office/drawing/2014/main" id="{ABE2BD5A-9402-CF9F-A3F9-24F44EA9D41D}"/>
              </a:ext>
            </a:extLst>
          </p:cNvPr>
          <p:cNvSpPr txBox="1"/>
          <p:nvPr>
            <p:custDataLst>
              <p:tags r:id="rId4"/>
            </p:custDataLst>
          </p:nvPr>
        </p:nvSpPr>
        <p:spPr>
          <a:xfrm>
            <a:off x="220343" y="1110996"/>
            <a:ext cx="4176000" cy="3124800"/>
          </a:xfrm>
          <a:prstGeom prst="rect">
            <a:avLst/>
          </a:prstGeom>
          <a:solidFill>
            <a:schemeClr val="bg1">
              <a:lumMod val="95000"/>
            </a:schemeClr>
          </a:solidFill>
        </p:spPr>
        <p:txBody>
          <a:bodyPr wrap="square" rtlCol="0">
            <a:spAutoFit/>
          </a:bodyPr>
          <a:lstStyle/>
          <a:p>
            <a:pPr algn="r">
              <a:spcBef>
                <a:spcPts val="600"/>
              </a:spcBef>
            </a:pPr>
            <a:r>
              <a:rPr lang="fr-CA" sz="2000" b="1" dirty="0">
                <a:solidFill>
                  <a:srgbClr val="1D446B"/>
                </a:solidFill>
                <a:latin typeface="Avenir LT 35 Light" panose="020B0303020000020003" pitchFamily="34" charset="0"/>
              </a:rPr>
              <a:t>FORCES </a:t>
            </a:r>
          </a:p>
          <a:p>
            <a:pPr marL="342900" indent="-342900">
              <a:spcBef>
                <a:spcPts val="600"/>
              </a:spcBef>
              <a:buFont typeface="Wingdings" panose="05000000000000000000" pitchFamily="2" charset="2"/>
              <a:buChar char="Ø"/>
            </a:pPr>
            <a:r>
              <a:rPr lang="fr-CA" sz="1200" dirty="0">
                <a:solidFill>
                  <a:schemeClr val="tx2"/>
                </a:solidFill>
                <a:latin typeface="Avenir LT 35 Light" panose="020B0303020000020003" pitchFamily="34" charset="0"/>
              </a:rPr>
              <a:t>La notoriété et la réputation enviable de l’organisation</a:t>
            </a:r>
          </a:p>
          <a:p>
            <a:pPr marL="342900" indent="-342900">
              <a:spcBef>
                <a:spcPts val="600"/>
              </a:spcBef>
              <a:buFont typeface="Wingdings" panose="05000000000000000000" pitchFamily="2" charset="2"/>
              <a:buChar char="Ø"/>
            </a:pPr>
            <a:r>
              <a:rPr lang="fr-CA" sz="1200" dirty="0">
                <a:solidFill>
                  <a:schemeClr val="tx2"/>
                </a:solidFill>
                <a:latin typeface="Avenir LT 35 Light" panose="020B0303020000020003" pitchFamily="34" charset="0"/>
              </a:rPr>
              <a:t>La force de l’image de marque du BSL</a:t>
            </a:r>
          </a:p>
          <a:p>
            <a:pPr marL="342900" indent="-342900">
              <a:spcBef>
                <a:spcPts val="600"/>
              </a:spcBef>
              <a:buFont typeface="Wingdings" panose="05000000000000000000" pitchFamily="2" charset="2"/>
              <a:buChar char="Ø"/>
            </a:pPr>
            <a:r>
              <a:rPr lang="fr-CA" sz="1200" dirty="0">
                <a:solidFill>
                  <a:schemeClr val="tx2"/>
                </a:solidFill>
                <a:latin typeface="Avenir LT 35 Light" panose="020B0303020000020003" pitchFamily="34" charset="0"/>
              </a:rPr>
              <a:t>La force de l’équipe (dynamisme, leadership, expertise, accessibilité)</a:t>
            </a:r>
          </a:p>
          <a:p>
            <a:pPr marL="342900" indent="-342900">
              <a:spcBef>
                <a:spcPts val="600"/>
              </a:spcBef>
              <a:buFont typeface="Wingdings" panose="05000000000000000000" pitchFamily="2" charset="2"/>
              <a:buChar char="Ø"/>
            </a:pPr>
            <a:r>
              <a:rPr lang="fr-CA" sz="1200" dirty="0">
                <a:solidFill>
                  <a:schemeClr val="tx2"/>
                </a:solidFill>
                <a:latin typeface="Avenir LT 35 Light" panose="020B0303020000020003" pitchFamily="34" charset="0"/>
              </a:rPr>
              <a:t>La forte culture de proximité et d'accompagnement avec les intervenants touristiques </a:t>
            </a:r>
          </a:p>
          <a:p>
            <a:pPr marL="342900" indent="-342900">
              <a:spcBef>
                <a:spcPts val="600"/>
              </a:spcBef>
              <a:buFont typeface="Wingdings" panose="05000000000000000000" pitchFamily="2" charset="2"/>
              <a:buChar char="Ø"/>
            </a:pPr>
            <a:r>
              <a:rPr lang="fr-CA" sz="1200" dirty="0">
                <a:solidFill>
                  <a:schemeClr val="tx2"/>
                </a:solidFill>
                <a:latin typeface="Avenir LT 35 Light" panose="020B0303020000020003" pitchFamily="34" charset="0"/>
              </a:rPr>
              <a:t>L’offre de service élargie et de qualité (création de valeur)</a:t>
            </a:r>
          </a:p>
          <a:p>
            <a:pPr marL="342900" indent="-342900">
              <a:spcBef>
                <a:spcPts val="600"/>
              </a:spcBef>
              <a:buFont typeface="Wingdings" panose="05000000000000000000" pitchFamily="2" charset="2"/>
              <a:buChar char="Ø"/>
            </a:pPr>
            <a:r>
              <a:rPr lang="fr-CA" sz="1200" dirty="0">
                <a:solidFill>
                  <a:schemeClr val="tx2"/>
                </a:solidFill>
                <a:latin typeface="Avenir LT 35 Light" panose="020B0303020000020003" pitchFamily="34" charset="0"/>
              </a:rPr>
              <a:t>La bonne santé financière de l’organisation</a:t>
            </a:r>
          </a:p>
          <a:p>
            <a:pPr>
              <a:spcBef>
                <a:spcPts val="600"/>
              </a:spcBef>
            </a:pPr>
            <a:endParaRPr lang="fr-CA" sz="1200" dirty="0">
              <a:solidFill>
                <a:schemeClr val="tx2"/>
              </a:solidFill>
              <a:latin typeface="Avenir LT 35 Light" panose="020B0303020000020003" pitchFamily="34" charset="0"/>
            </a:endParaRPr>
          </a:p>
          <a:p>
            <a:pPr marL="342900" indent="-342900">
              <a:spcBef>
                <a:spcPts val="600"/>
              </a:spcBef>
              <a:buFont typeface="Wingdings" panose="05000000000000000000" pitchFamily="2" charset="2"/>
              <a:buChar char="Ø"/>
            </a:pPr>
            <a:endParaRPr lang="fr-CA" sz="1200" dirty="0">
              <a:solidFill>
                <a:schemeClr val="tx2"/>
              </a:solidFill>
              <a:latin typeface="Avenir LT 35 Light" panose="020B0303020000020003" pitchFamily="34" charset="0"/>
            </a:endParaRPr>
          </a:p>
        </p:txBody>
      </p:sp>
      <p:grpSp>
        <p:nvGrpSpPr>
          <p:cNvPr id="28" name="Groupe 27">
            <a:extLst>
              <a:ext uri="{FF2B5EF4-FFF2-40B4-BE49-F238E27FC236}">
                <a16:creationId xmlns:a16="http://schemas.microsoft.com/office/drawing/2014/main" id="{1ABE8114-17F0-347B-9C93-C7034F8CC9AA}"/>
              </a:ext>
            </a:extLst>
          </p:cNvPr>
          <p:cNvGrpSpPr/>
          <p:nvPr>
            <p:custDataLst>
              <p:tags r:id="rId5"/>
            </p:custDataLst>
          </p:nvPr>
        </p:nvGrpSpPr>
        <p:grpSpPr>
          <a:xfrm>
            <a:off x="4598382" y="1829448"/>
            <a:ext cx="2803842" cy="2743395"/>
            <a:chOff x="4694079" y="1829448"/>
            <a:chExt cx="2803842" cy="2743395"/>
          </a:xfrm>
        </p:grpSpPr>
        <p:grpSp>
          <p:nvGrpSpPr>
            <p:cNvPr id="11" name="Groupe 10">
              <a:extLst>
                <a:ext uri="{FF2B5EF4-FFF2-40B4-BE49-F238E27FC236}">
                  <a16:creationId xmlns:a16="http://schemas.microsoft.com/office/drawing/2014/main" id="{FD528A8C-643F-4F47-6ECE-14EE8B70DDED}"/>
                </a:ext>
              </a:extLst>
            </p:cNvPr>
            <p:cNvGrpSpPr/>
            <p:nvPr/>
          </p:nvGrpSpPr>
          <p:grpSpPr>
            <a:xfrm>
              <a:off x="4694079" y="1829448"/>
              <a:ext cx="2803842" cy="2743395"/>
              <a:chOff x="2596894" y="1829448"/>
              <a:chExt cx="2803842" cy="2743395"/>
            </a:xfrm>
          </p:grpSpPr>
          <p:sp>
            <p:nvSpPr>
              <p:cNvPr id="6" name="Triangle isocèle 5">
                <a:extLst>
                  <a:ext uri="{FF2B5EF4-FFF2-40B4-BE49-F238E27FC236}">
                    <a16:creationId xmlns:a16="http://schemas.microsoft.com/office/drawing/2014/main" id="{BAFB2B69-4E15-8AAE-B4E1-52BEB47925E0}"/>
                  </a:ext>
                </a:extLst>
              </p:cNvPr>
              <p:cNvSpPr/>
              <p:nvPr/>
            </p:nvSpPr>
            <p:spPr>
              <a:xfrm rot="10800000">
                <a:off x="2647208" y="1829448"/>
                <a:ext cx="2700000" cy="1332000"/>
              </a:xfrm>
              <a:prstGeom prst="triangle">
                <a:avLst/>
              </a:prstGeom>
              <a:solidFill>
                <a:srgbClr val="1D446B"/>
              </a:solidFill>
              <a:ln>
                <a:solidFill>
                  <a:srgbClr val="1D4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8" name="Triangle isocèle 7">
                <a:extLst>
                  <a:ext uri="{FF2B5EF4-FFF2-40B4-BE49-F238E27FC236}">
                    <a16:creationId xmlns:a16="http://schemas.microsoft.com/office/drawing/2014/main" id="{D4603155-E4B8-0DCB-C3EE-C307A4417ECC}"/>
                  </a:ext>
                </a:extLst>
              </p:cNvPr>
              <p:cNvSpPr/>
              <p:nvPr/>
            </p:nvSpPr>
            <p:spPr>
              <a:xfrm rot="16200000">
                <a:off x="3384736" y="2529955"/>
                <a:ext cx="2700000" cy="1332000"/>
              </a:xfrm>
              <a:prstGeom prst="triangle">
                <a:avLst/>
              </a:prstGeom>
              <a:solidFill>
                <a:srgbClr val="1D446B"/>
              </a:solidFill>
              <a:ln>
                <a:solidFill>
                  <a:srgbClr val="1D4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9" name="Triangle isocèle 8">
                <a:extLst>
                  <a:ext uri="{FF2B5EF4-FFF2-40B4-BE49-F238E27FC236}">
                    <a16:creationId xmlns:a16="http://schemas.microsoft.com/office/drawing/2014/main" id="{E6A0BF55-CE1E-D17B-07B5-5D906FB27B19}"/>
                  </a:ext>
                </a:extLst>
              </p:cNvPr>
              <p:cNvSpPr/>
              <p:nvPr/>
            </p:nvSpPr>
            <p:spPr>
              <a:xfrm rot="5400000">
                <a:off x="1912894" y="2527608"/>
                <a:ext cx="2700000" cy="1332000"/>
              </a:xfrm>
              <a:prstGeom prst="triangle">
                <a:avLst/>
              </a:prstGeom>
              <a:solidFill>
                <a:srgbClr val="1D446B"/>
              </a:solidFill>
              <a:ln>
                <a:solidFill>
                  <a:srgbClr val="1D4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 name="Triangle isocèle 9">
                <a:extLst>
                  <a:ext uri="{FF2B5EF4-FFF2-40B4-BE49-F238E27FC236}">
                    <a16:creationId xmlns:a16="http://schemas.microsoft.com/office/drawing/2014/main" id="{BD701E64-229F-F937-BA63-8FF2C9730B72}"/>
                  </a:ext>
                </a:extLst>
              </p:cNvPr>
              <p:cNvSpPr/>
              <p:nvPr/>
            </p:nvSpPr>
            <p:spPr>
              <a:xfrm>
                <a:off x="2650420" y="3240843"/>
                <a:ext cx="2700000" cy="1332000"/>
              </a:xfrm>
              <a:prstGeom prst="triangle">
                <a:avLst/>
              </a:prstGeom>
              <a:solidFill>
                <a:srgbClr val="1D446B"/>
              </a:solidFill>
              <a:ln>
                <a:solidFill>
                  <a:srgbClr val="1D4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pic>
          <p:nvPicPr>
            <p:cNvPr id="13" name="Graphique 12" descr="Body builder avec un remplissage uni">
              <a:extLst>
                <a:ext uri="{FF2B5EF4-FFF2-40B4-BE49-F238E27FC236}">
                  <a16:creationId xmlns:a16="http://schemas.microsoft.com/office/drawing/2014/main" id="{A7A5D996-26F8-9D65-047A-AD699F78145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734297" y="1843608"/>
              <a:ext cx="735000" cy="735000"/>
            </a:xfrm>
            <a:prstGeom prst="rect">
              <a:avLst/>
            </a:prstGeom>
          </p:spPr>
        </p:pic>
        <p:sp>
          <p:nvSpPr>
            <p:cNvPr id="14" name="ZoneTexte 13">
              <a:extLst>
                <a:ext uri="{FF2B5EF4-FFF2-40B4-BE49-F238E27FC236}">
                  <a16:creationId xmlns:a16="http://schemas.microsoft.com/office/drawing/2014/main" id="{9CBF86D2-382C-45D4-D673-E39B4E285F2E}"/>
                </a:ext>
              </a:extLst>
            </p:cNvPr>
            <p:cNvSpPr txBox="1"/>
            <p:nvPr/>
          </p:nvSpPr>
          <p:spPr>
            <a:xfrm>
              <a:off x="5923580" y="2651760"/>
              <a:ext cx="356433" cy="523220"/>
            </a:xfrm>
            <a:prstGeom prst="rect">
              <a:avLst/>
            </a:prstGeom>
            <a:noFill/>
          </p:spPr>
          <p:txBody>
            <a:bodyPr wrap="square" rtlCol="0">
              <a:spAutoFit/>
            </a:bodyPr>
            <a:lstStyle/>
            <a:p>
              <a:pPr algn="ctr">
                <a:spcBef>
                  <a:spcPts val="600"/>
                </a:spcBef>
              </a:pPr>
              <a:r>
                <a:rPr lang="fr-CA" sz="2800" b="1" dirty="0">
                  <a:solidFill>
                    <a:schemeClr val="bg1"/>
                  </a:solidFill>
                  <a:latin typeface="Avenir LT 35 Light" panose="020B0303020000020003" pitchFamily="34" charset="0"/>
                </a:rPr>
                <a:t>F</a:t>
              </a:r>
            </a:p>
          </p:txBody>
        </p:sp>
        <p:pic>
          <p:nvPicPr>
            <p:cNvPr id="16" name="Graphique 15" descr="Thumbs Down avec un remplissage uni">
              <a:extLst>
                <a:ext uri="{FF2B5EF4-FFF2-40B4-BE49-F238E27FC236}">
                  <a16:creationId xmlns:a16="http://schemas.microsoft.com/office/drawing/2014/main" id="{D66174D6-9493-74AB-A08F-A1D14FC07E6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744393" y="2917237"/>
              <a:ext cx="683950" cy="683950"/>
            </a:xfrm>
            <a:prstGeom prst="rect">
              <a:avLst/>
            </a:prstGeom>
          </p:spPr>
        </p:pic>
        <p:sp>
          <p:nvSpPr>
            <p:cNvPr id="17" name="ZoneTexte 16">
              <a:extLst>
                <a:ext uri="{FF2B5EF4-FFF2-40B4-BE49-F238E27FC236}">
                  <a16:creationId xmlns:a16="http://schemas.microsoft.com/office/drawing/2014/main" id="{BC8F09BC-2310-FD00-AC90-C7870CF43103}"/>
                </a:ext>
              </a:extLst>
            </p:cNvPr>
            <p:cNvSpPr txBox="1"/>
            <p:nvPr/>
          </p:nvSpPr>
          <p:spPr>
            <a:xfrm>
              <a:off x="5472502" y="2913370"/>
              <a:ext cx="356433" cy="523220"/>
            </a:xfrm>
            <a:prstGeom prst="rect">
              <a:avLst/>
            </a:prstGeom>
            <a:noFill/>
          </p:spPr>
          <p:txBody>
            <a:bodyPr wrap="square" rtlCol="0">
              <a:spAutoFit/>
            </a:bodyPr>
            <a:lstStyle/>
            <a:p>
              <a:pPr algn="ctr">
                <a:spcBef>
                  <a:spcPts val="600"/>
                </a:spcBef>
              </a:pPr>
              <a:r>
                <a:rPr lang="fr-CA" sz="2800" b="1" dirty="0">
                  <a:solidFill>
                    <a:schemeClr val="bg1"/>
                  </a:solidFill>
                  <a:latin typeface="Avenir LT 35 Light" panose="020B0303020000020003" pitchFamily="34" charset="0"/>
                </a:rPr>
                <a:t>F</a:t>
              </a:r>
            </a:p>
          </p:txBody>
        </p:sp>
        <p:pic>
          <p:nvPicPr>
            <p:cNvPr id="23" name="Graphique 22" descr="Horseshoe avec un remplissage uni">
              <a:extLst>
                <a:ext uri="{FF2B5EF4-FFF2-40B4-BE49-F238E27FC236}">
                  <a16:creationId xmlns:a16="http://schemas.microsoft.com/office/drawing/2014/main" id="{546E88BF-B440-B5BF-EA91-BBC76F00123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882167" y="2954128"/>
              <a:ext cx="523220" cy="523220"/>
            </a:xfrm>
            <a:prstGeom prst="rect">
              <a:avLst/>
            </a:prstGeom>
          </p:spPr>
        </p:pic>
        <p:sp>
          <p:nvSpPr>
            <p:cNvPr id="24" name="ZoneTexte 23">
              <a:extLst>
                <a:ext uri="{FF2B5EF4-FFF2-40B4-BE49-F238E27FC236}">
                  <a16:creationId xmlns:a16="http://schemas.microsoft.com/office/drawing/2014/main" id="{A48DC785-D52C-2528-61FD-C1BA20D84316}"/>
                </a:ext>
              </a:extLst>
            </p:cNvPr>
            <p:cNvSpPr txBox="1"/>
            <p:nvPr/>
          </p:nvSpPr>
          <p:spPr>
            <a:xfrm>
              <a:off x="6366964" y="2913282"/>
              <a:ext cx="356433" cy="523220"/>
            </a:xfrm>
            <a:prstGeom prst="rect">
              <a:avLst/>
            </a:prstGeom>
            <a:noFill/>
          </p:spPr>
          <p:txBody>
            <a:bodyPr wrap="square" rtlCol="0">
              <a:spAutoFit/>
            </a:bodyPr>
            <a:lstStyle/>
            <a:p>
              <a:pPr algn="ctr">
                <a:spcBef>
                  <a:spcPts val="600"/>
                </a:spcBef>
              </a:pPr>
              <a:r>
                <a:rPr lang="fr-CA" sz="2800" b="1" dirty="0">
                  <a:solidFill>
                    <a:schemeClr val="bg1"/>
                  </a:solidFill>
                  <a:latin typeface="Avenir LT 35 Light" panose="020B0303020000020003" pitchFamily="34" charset="0"/>
                </a:rPr>
                <a:t>O</a:t>
              </a:r>
            </a:p>
          </p:txBody>
        </p:sp>
        <p:pic>
          <p:nvPicPr>
            <p:cNvPr id="26" name="Graphique 25" descr="Explosion avec un remplissage uni">
              <a:extLst>
                <a:ext uri="{FF2B5EF4-FFF2-40B4-BE49-F238E27FC236}">
                  <a16:creationId xmlns:a16="http://schemas.microsoft.com/office/drawing/2014/main" id="{45F52E00-D7CB-B4AE-3C15-0662F5B5624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828935" y="3904489"/>
              <a:ext cx="588332" cy="588332"/>
            </a:xfrm>
            <a:prstGeom prst="rect">
              <a:avLst/>
            </a:prstGeom>
          </p:spPr>
        </p:pic>
        <p:sp>
          <p:nvSpPr>
            <p:cNvPr id="27" name="ZoneTexte 26">
              <a:extLst>
                <a:ext uri="{FF2B5EF4-FFF2-40B4-BE49-F238E27FC236}">
                  <a16:creationId xmlns:a16="http://schemas.microsoft.com/office/drawing/2014/main" id="{9FF870FC-886B-B856-C5FD-96065DC8E3C9}"/>
                </a:ext>
              </a:extLst>
            </p:cNvPr>
            <p:cNvSpPr txBox="1"/>
            <p:nvPr/>
          </p:nvSpPr>
          <p:spPr>
            <a:xfrm>
              <a:off x="5915886" y="3258829"/>
              <a:ext cx="356433" cy="523220"/>
            </a:xfrm>
            <a:prstGeom prst="rect">
              <a:avLst/>
            </a:prstGeom>
            <a:noFill/>
          </p:spPr>
          <p:txBody>
            <a:bodyPr wrap="square" rtlCol="0">
              <a:spAutoFit/>
            </a:bodyPr>
            <a:lstStyle/>
            <a:p>
              <a:pPr algn="ctr">
                <a:spcBef>
                  <a:spcPts val="600"/>
                </a:spcBef>
              </a:pPr>
              <a:r>
                <a:rPr lang="fr-CA" sz="2800" b="1" dirty="0">
                  <a:solidFill>
                    <a:schemeClr val="bg1"/>
                  </a:solidFill>
                  <a:latin typeface="Avenir LT 35 Light" panose="020B0303020000020003" pitchFamily="34" charset="0"/>
                </a:rPr>
                <a:t>M</a:t>
              </a:r>
            </a:p>
          </p:txBody>
        </p:sp>
      </p:grpSp>
      <p:sp>
        <p:nvSpPr>
          <p:cNvPr id="29" name="ZoneTexte 28">
            <a:extLst>
              <a:ext uri="{FF2B5EF4-FFF2-40B4-BE49-F238E27FC236}">
                <a16:creationId xmlns:a16="http://schemas.microsoft.com/office/drawing/2014/main" id="{0CC8D7ED-86C4-38E8-044B-7A7F7FE68219}"/>
              </a:ext>
            </a:extLst>
          </p:cNvPr>
          <p:cNvSpPr txBox="1"/>
          <p:nvPr>
            <p:custDataLst>
              <p:tags r:id="rId6"/>
            </p:custDataLst>
          </p:nvPr>
        </p:nvSpPr>
        <p:spPr>
          <a:xfrm>
            <a:off x="7570130" y="1110996"/>
            <a:ext cx="4462925" cy="3123932"/>
          </a:xfrm>
          <a:prstGeom prst="rect">
            <a:avLst/>
          </a:prstGeom>
          <a:solidFill>
            <a:schemeClr val="bg1">
              <a:lumMod val="95000"/>
            </a:schemeClr>
          </a:solidFill>
        </p:spPr>
        <p:txBody>
          <a:bodyPr wrap="square" rtlCol="0">
            <a:spAutoFit/>
          </a:bodyPr>
          <a:lstStyle/>
          <a:p>
            <a:pPr>
              <a:spcBef>
                <a:spcPts val="600"/>
              </a:spcBef>
            </a:pPr>
            <a:r>
              <a:rPr lang="fr-CA" sz="2000" b="1" dirty="0">
                <a:solidFill>
                  <a:srgbClr val="1D446B"/>
                </a:solidFill>
                <a:latin typeface="Avenir LT 35 Light" panose="020B0303020000020003" pitchFamily="34" charset="0"/>
              </a:rPr>
              <a:t>FAIBLESSES </a:t>
            </a:r>
          </a:p>
          <a:p>
            <a:pPr marL="342900" lvl="0" indent="-342900">
              <a:spcBef>
                <a:spcPts val="600"/>
              </a:spcBef>
              <a:buFont typeface="Wingdings" panose="05000000000000000000" pitchFamily="2" charset="2"/>
              <a:buChar char="Ø"/>
            </a:pPr>
            <a:r>
              <a:rPr lang="fr-CA" sz="1200" dirty="0">
                <a:solidFill>
                  <a:schemeClr val="tx2"/>
                </a:solidFill>
                <a:latin typeface="Avenir LT 35 Light" panose="020B0303020000020003" pitchFamily="34" charset="0"/>
              </a:rPr>
              <a:t>La compréhension des membres des services offerts</a:t>
            </a:r>
          </a:p>
          <a:p>
            <a:pPr marL="342900" lvl="0" indent="-342900">
              <a:spcBef>
                <a:spcPts val="600"/>
              </a:spcBef>
              <a:buFont typeface="Wingdings" panose="05000000000000000000" pitchFamily="2" charset="2"/>
              <a:buChar char="Ø"/>
            </a:pPr>
            <a:r>
              <a:rPr lang="fr-CA" sz="1200" dirty="0">
                <a:solidFill>
                  <a:schemeClr val="tx2"/>
                </a:solidFill>
                <a:latin typeface="Avenir LT 35 Light" panose="020B0303020000020003" pitchFamily="34" charset="0"/>
              </a:rPr>
              <a:t>La diversité et la complémentarité de la gouvernance</a:t>
            </a:r>
          </a:p>
          <a:p>
            <a:pPr marL="342900" lvl="0" indent="-342900">
              <a:spcBef>
                <a:spcPts val="600"/>
              </a:spcBef>
              <a:buFont typeface="Wingdings" panose="05000000000000000000" pitchFamily="2" charset="2"/>
              <a:buChar char="Ø"/>
            </a:pPr>
            <a:r>
              <a:rPr lang="fr-CA" sz="1200" dirty="0">
                <a:solidFill>
                  <a:schemeClr val="tx2"/>
                </a:solidFill>
                <a:latin typeface="Avenir LT 35 Light" panose="020B0303020000020003" pitchFamily="34" charset="0"/>
              </a:rPr>
              <a:t>La fluidité des synergies des collaborations entre équipes</a:t>
            </a:r>
          </a:p>
          <a:p>
            <a:pPr marL="342900" lvl="0" indent="-342900">
              <a:spcBef>
                <a:spcPts val="600"/>
              </a:spcBef>
              <a:buFont typeface="Wingdings" panose="05000000000000000000" pitchFamily="2" charset="2"/>
              <a:buChar char="Ø"/>
            </a:pPr>
            <a:r>
              <a:rPr lang="fr-CA" sz="1200" dirty="0">
                <a:solidFill>
                  <a:schemeClr val="tx2"/>
                </a:solidFill>
                <a:latin typeface="Avenir LT 35 Light" panose="020B0303020000020003" pitchFamily="34" charset="0"/>
              </a:rPr>
              <a:t>Le manque d’uniformité de l’accueil touristique</a:t>
            </a:r>
          </a:p>
          <a:p>
            <a:pPr marL="342900" lvl="0" indent="-342900">
              <a:spcBef>
                <a:spcPts val="600"/>
              </a:spcBef>
              <a:buFont typeface="Wingdings" panose="05000000000000000000" pitchFamily="2" charset="2"/>
              <a:buChar char="Ø"/>
            </a:pPr>
            <a:r>
              <a:rPr lang="fr-CA" sz="1200" dirty="0">
                <a:solidFill>
                  <a:schemeClr val="tx2"/>
                </a:solidFill>
                <a:latin typeface="Avenir LT 35 Light" panose="020B0303020000020003" pitchFamily="34" charset="0"/>
              </a:rPr>
              <a:t>Les relations de confiance à rebâtir avec certaines MRC</a:t>
            </a:r>
          </a:p>
          <a:p>
            <a:pPr marL="342900" lvl="0" indent="-342900">
              <a:spcBef>
                <a:spcPts val="600"/>
              </a:spcBef>
              <a:buFont typeface="Wingdings" panose="05000000000000000000" pitchFamily="2" charset="2"/>
              <a:buChar char="Ø"/>
            </a:pPr>
            <a:r>
              <a:rPr lang="fr-CA" sz="1200" dirty="0">
                <a:solidFill>
                  <a:schemeClr val="tx2"/>
                </a:solidFill>
                <a:latin typeface="Avenir LT 35 Light" panose="020B0303020000020003" pitchFamily="34" charset="0"/>
              </a:rPr>
              <a:t>La perception que la vision stratégique peut exclure certains membres</a:t>
            </a:r>
          </a:p>
          <a:p>
            <a:pPr marL="342900" lvl="0" indent="-342900">
              <a:spcBef>
                <a:spcPts val="600"/>
              </a:spcBef>
              <a:buFont typeface="Wingdings" panose="05000000000000000000" pitchFamily="2" charset="2"/>
              <a:buChar char="Ø"/>
            </a:pPr>
            <a:r>
              <a:rPr lang="fr-CA" sz="1200" dirty="0">
                <a:solidFill>
                  <a:schemeClr val="tx2"/>
                </a:solidFill>
                <a:latin typeface="Avenir LT 35 Light" panose="020B0303020000020003" pitchFamily="34" charset="0"/>
              </a:rPr>
              <a:t>La perception d’un manque de visibilité du BSL dans les marchés du Québec et internationaux</a:t>
            </a:r>
          </a:p>
          <a:p>
            <a:pPr marL="342900" indent="-342900">
              <a:spcBef>
                <a:spcPts val="600"/>
              </a:spcBef>
              <a:buFont typeface="Wingdings" panose="05000000000000000000" pitchFamily="2" charset="2"/>
              <a:buChar char="Ø"/>
            </a:pPr>
            <a:r>
              <a:rPr lang="fr-CA" sz="1200" dirty="0">
                <a:solidFill>
                  <a:schemeClr val="tx2"/>
                </a:solidFill>
                <a:latin typeface="Avenir LT 35 Light" panose="020B0303020000020003" pitchFamily="34" charset="0"/>
              </a:rPr>
              <a:t>L’efficacité des mécanismes de collaboration avec les membres </a:t>
            </a:r>
          </a:p>
          <a:p>
            <a:pPr marL="342900" lvl="0" indent="-342900">
              <a:spcBef>
                <a:spcPts val="600"/>
              </a:spcBef>
              <a:buFont typeface="Wingdings" panose="05000000000000000000" pitchFamily="2" charset="2"/>
              <a:buChar char="Ø"/>
            </a:pPr>
            <a:r>
              <a:rPr lang="fr-CA" sz="1200" dirty="0">
                <a:solidFill>
                  <a:schemeClr val="tx2"/>
                </a:solidFill>
                <a:latin typeface="Avenir LT 35 Light" panose="020B0303020000020003" pitchFamily="34" charset="0"/>
              </a:rPr>
              <a:t>La lourdeur administrative vs les types de financement</a:t>
            </a:r>
          </a:p>
        </p:txBody>
      </p:sp>
      <p:sp>
        <p:nvSpPr>
          <p:cNvPr id="30" name="ZoneTexte 29">
            <a:extLst>
              <a:ext uri="{FF2B5EF4-FFF2-40B4-BE49-F238E27FC236}">
                <a16:creationId xmlns:a16="http://schemas.microsoft.com/office/drawing/2014/main" id="{E6E83174-4785-880D-D043-D0B4D9DC3111}"/>
              </a:ext>
            </a:extLst>
          </p:cNvPr>
          <p:cNvSpPr txBox="1"/>
          <p:nvPr>
            <p:custDataLst>
              <p:tags r:id="rId7"/>
            </p:custDataLst>
          </p:nvPr>
        </p:nvSpPr>
        <p:spPr>
          <a:xfrm>
            <a:off x="220343" y="4355735"/>
            <a:ext cx="4176000" cy="2088000"/>
          </a:xfrm>
          <a:prstGeom prst="rect">
            <a:avLst/>
          </a:prstGeom>
          <a:solidFill>
            <a:schemeClr val="bg1">
              <a:lumMod val="95000"/>
            </a:schemeClr>
          </a:solidFill>
        </p:spPr>
        <p:txBody>
          <a:bodyPr wrap="square" rtlCol="0">
            <a:spAutoFit/>
          </a:bodyPr>
          <a:lstStyle/>
          <a:p>
            <a:pPr algn="r">
              <a:spcBef>
                <a:spcPts val="600"/>
              </a:spcBef>
            </a:pPr>
            <a:r>
              <a:rPr lang="fr-CA" sz="2000" b="1" dirty="0">
                <a:solidFill>
                  <a:srgbClr val="1D446B"/>
                </a:solidFill>
                <a:latin typeface="Avenir LT 35 Light" panose="020B0303020000020003" pitchFamily="34" charset="0"/>
              </a:rPr>
              <a:t>OPPORTUNITÉS </a:t>
            </a:r>
          </a:p>
          <a:p>
            <a:pPr marL="342900" indent="-342900">
              <a:spcBef>
                <a:spcPts val="600"/>
              </a:spcBef>
              <a:buFont typeface="Wingdings" panose="05000000000000000000" pitchFamily="2" charset="2"/>
              <a:buChar char="Ø"/>
            </a:pPr>
            <a:r>
              <a:rPr lang="fr-CA" sz="1200" dirty="0">
                <a:solidFill>
                  <a:schemeClr val="tx2"/>
                </a:solidFill>
                <a:latin typeface="Avenir LT 35 Light" panose="020B0303020000020003" pitchFamily="34" charset="0"/>
              </a:rPr>
              <a:t>La croissance du tourisme nature et écoresponsable</a:t>
            </a:r>
          </a:p>
          <a:p>
            <a:pPr marL="342900" indent="-342900">
              <a:spcBef>
                <a:spcPts val="600"/>
              </a:spcBef>
              <a:buFont typeface="Wingdings" panose="05000000000000000000" pitchFamily="2" charset="2"/>
              <a:buChar char="Ø"/>
            </a:pPr>
            <a:r>
              <a:rPr lang="fr-CA" sz="1200" dirty="0">
                <a:solidFill>
                  <a:schemeClr val="tx2"/>
                </a:solidFill>
                <a:latin typeface="Avenir LT 35 Light" panose="020B0303020000020003" pitchFamily="34" charset="0"/>
              </a:rPr>
              <a:t>La valorisation des produits locaux et de l’agrotourisme</a:t>
            </a:r>
          </a:p>
          <a:p>
            <a:pPr marL="342900" indent="-342900">
              <a:spcBef>
                <a:spcPts val="600"/>
              </a:spcBef>
              <a:buFont typeface="Wingdings" panose="05000000000000000000" pitchFamily="2" charset="2"/>
              <a:buChar char="Ø"/>
            </a:pPr>
            <a:r>
              <a:rPr lang="fr-CA" sz="1200" dirty="0">
                <a:solidFill>
                  <a:schemeClr val="tx2"/>
                </a:solidFill>
                <a:latin typeface="Avenir LT 35 Light" panose="020B0303020000020003" pitchFamily="34" charset="0"/>
              </a:rPr>
              <a:t>L’utilisation des nouvelles technologies</a:t>
            </a:r>
          </a:p>
          <a:p>
            <a:pPr marL="342900" indent="-342900">
              <a:spcBef>
                <a:spcPts val="600"/>
              </a:spcBef>
              <a:buFont typeface="Wingdings" panose="05000000000000000000" pitchFamily="2" charset="2"/>
              <a:buChar char="Ø"/>
            </a:pPr>
            <a:r>
              <a:rPr lang="fr-CA" sz="1200" dirty="0">
                <a:solidFill>
                  <a:schemeClr val="tx2"/>
                </a:solidFill>
                <a:latin typeface="Avenir LT 35 Light" panose="020B0303020000020003" pitchFamily="34" charset="0"/>
              </a:rPr>
              <a:t>Le vieillissement de la population</a:t>
            </a:r>
          </a:p>
          <a:p>
            <a:pPr marL="342900" indent="-342900">
              <a:spcBef>
                <a:spcPts val="600"/>
              </a:spcBef>
              <a:buFont typeface="Wingdings" panose="05000000000000000000" pitchFamily="2" charset="2"/>
              <a:buChar char="Ø"/>
            </a:pPr>
            <a:r>
              <a:rPr lang="fr-CA" sz="1200" dirty="0">
                <a:solidFill>
                  <a:schemeClr val="tx2"/>
                </a:solidFill>
                <a:latin typeface="Avenir LT 35 Light" panose="020B0303020000020003" pitchFamily="34" charset="0"/>
              </a:rPr>
              <a:t>La possibilité d’un dollar canadien affaibli et son impact positif sur l’achalandage touristique québécois</a:t>
            </a:r>
          </a:p>
        </p:txBody>
      </p:sp>
      <p:sp>
        <p:nvSpPr>
          <p:cNvPr id="31" name="ZoneTexte 30">
            <a:extLst>
              <a:ext uri="{FF2B5EF4-FFF2-40B4-BE49-F238E27FC236}">
                <a16:creationId xmlns:a16="http://schemas.microsoft.com/office/drawing/2014/main" id="{4C526BFD-B808-567F-A035-6B7242F7A02D}"/>
              </a:ext>
            </a:extLst>
          </p:cNvPr>
          <p:cNvSpPr txBox="1"/>
          <p:nvPr>
            <p:custDataLst>
              <p:tags r:id="rId8"/>
            </p:custDataLst>
          </p:nvPr>
        </p:nvSpPr>
        <p:spPr>
          <a:xfrm>
            <a:off x="7570130" y="4355735"/>
            <a:ext cx="4462925" cy="2077492"/>
          </a:xfrm>
          <a:prstGeom prst="rect">
            <a:avLst/>
          </a:prstGeom>
          <a:solidFill>
            <a:schemeClr val="bg1">
              <a:lumMod val="95000"/>
            </a:schemeClr>
          </a:solidFill>
        </p:spPr>
        <p:txBody>
          <a:bodyPr wrap="square" rtlCol="0">
            <a:spAutoFit/>
          </a:bodyPr>
          <a:lstStyle/>
          <a:p>
            <a:pPr>
              <a:spcBef>
                <a:spcPts val="600"/>
              </a:spcBef>
            </a:pPr>
            <a:r>
              <a:rPr lang="fr-CA" sz="2000" b="1" dirty="0">
                <a:solidFill>
                  <a:srgbClr val="1D446B"/>
                </a:solidFill>
                <a:latin typeface="Avenir LT 35 Light" panose="020B0303020000020003" pitchFamily="34" charset="0"/>
              </a:rPr>
              <a:t>MENACES</a:t>
            </a:r>
            <a:r>
              <a:rPr lang="fr-CA" sz="2000" b="1" dirty="0">
                <a:solidFill>
                  <a:srgbClr val="5D694E"/>
                </a:solidFill>
                <a:latin typeface="Avenir LT 35 Light" panose="020B0303020000020003" pitchFamily="34" charset="0"/>
              </a:rPr>
              <a:t> </a:t>
            </a:r>
          </a:p>
          <a:p>
            <a:pPr marL="342900" indent="-342900">
              <a:spcBef>
                <a:spcPts val="600"/>
              </a:spcBef>
              <a:buFont typeface="Wingdings" panose="05000000000000000000" pitchFamily="2" charset="2"/>
              <a:buChar char="Ø"/>
            </a:pPr>
            <a:r>
              <a:rPr lang="fr-CA" sz="1200" dirty="0">
                <a:solidFill>
                  <a:schemeClr val="tx2"/>
                </a:solidFill>
                <a:latin typeface="Avenir LT 35 Light" panose="020B0303020000020003" pitchFamily="34" charset="0"/>
              </a:rPr>
              <a:t>La confusion des mandats vs organismes similaires/complémentaires (perception de compétition)</a:t>
            </a:r>
          </a:p>
          <a:p>
            <a:pPr marL="342900" indent="-342900">
              <a:spcBef>
                <a:spcPts val="600"/>
              </a:spcBef>
              <a:buFont typeface="Wingdings" panose="05000000000000000000" pitchFamily="2" charset="2"/>
              <a:buChar char="Ø"/>
            </a:pPr>
            <a:r>
              <a:rPr lang="fr-CA" sz="1200" dirty="0">
                <a:solidFill>
                  <a:schemeClr val="tx2"/>
                </a:solidFill>
                <a:latin typeface="Avenir LT 35 Light" panose="020B0303020000020003" pitchFamily="34" charset="0"/>
              </a:rPr>
              <a:t>La lourdeur administrative pour la mise à jour des guides et des abonnements par les membres</a:t>
            </a:r>
          </a:p>
          <a:p>
            <a:pPr marL="342900" indent="-342900">
              <a:spcBef>
                <a:spcPts val="600"/>
              </a:spcBef>
              <a:buFont typeface="Wingdings" panose="05000000000000000000" pitchFamily="2" charset="2"/>
              <a:buChar char="Ø"/>
            </a:pPr>
            <a:r>
              <a:rPr lang="fr-CA" sz="1200" dirty="0">
                <a:solidFill>
                  <a:schemeClr val="tx2"/>
                </a:solidFill>
                <a:latin typeface="Avenir LT 35 Light" panose="020B0303020000020003" pitchFamily="34" charset="0"/>
              </a:rPr>
              <a:t>Les fluctuations économiques et le pouvoir d’achat</a:t>
            </a:r>
          </a:p>
          <a:p>
            <a:pPr marL="342900" indent="-342900">
              <a:spcBef>
                <a:spcPts val="600"/>
              </a:spcBef>
              <a:buFont typeface="Wingdings" panose="05000000000000000000" pitchFamily="2" charset="2"/>
              <a:buChar char="Ø"/>
            </a:pPr>
            <a:r>
              <a:rPr lang="fr-CA" sz="1200" dirty="0">
                <a:solidFill>
                  <a:schemeClr val="tx2"/>
                </a:solidFill>
                <a:latin typeface="Avenir LT 35 Light" panose="020B0303020000020003" pitchFamily="34" charset="0"/>
              </a:rPr>
              <a:t>Les changements climatiques et impacts environnementaux</a:t>
            </a:r>
          </a:p>
          <a:p>
            <a:pPr marL="342900" indent="-342900">
              <a:spcBef>
                <a:spcPts val="600"/>
              </a:spcBef>
              <a:buFont typeface="Wingdings" panose="05000000000000000000" pitchFamily="2" charset="2"/>
              <a:buChar char="Ø"/>
            </a:pPr>
            <a:r>
              <a:rPr lang="fr-CA" sz="1200" dirty="0">
                <a:solidFill>
                  <a:schemeClr val="tx2"/>
                </a:solidFill>
                <a:latin typeface="Avenir LT 35 Light" panose="020B0303020000020003" pitchFamily="34" charset="0"/>
              </a:rPr>
              <a:t>La rareté de main-d'œuvre dans le secteur touristique</a:t>
            </a:r>
          </a:p>
        </p:txBody>
      </p:sp>
      <p:sp>
        <p:nvSpPr>
          <p:cNvPr id="35" name="Ellipse 34">
            <a:extLst>
              <a:ext uri="{FF2B5EF4-FFF2-40B4-BE49-F238E27FC236}">
                <a16:creationId xmlns:a16="http://schemas.microsoft.com/office/drawing/2014/main" id="{51E633E7-5E26-E57B-2003-EC447935C87D}"/>
              </a:ext>
            </a:extLst>
          </p:cNvPr>
          <p:cNvSpPr/>
          <p:nvPr>
            <p:custDataLst>
              <p:tags r:id="rId9"/>
            </p:custDataLst>
          </p:nvPr>
        </p:nvSpPr>
        <p:spPr>
          <a:xfrm>
            <a:off x="352751" y="77410"/>
            <a:ext cx="819612" cy="819612"/>
          </a:xfrm>
          <a:prstGeom prst="ellipse">
            <a:avLst/>
          </a:prstGeom>
          <a:solidFill>
            <a:srgbClr val="E6E6E6"/>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800" dirty="0"/>
          </a:p>
        </p:txBody>
      </p:sp>
      <p:pic>
        <p:nvPicPr>
          <p:cNvPr id="34" name="Graphique 33" descr="Aperture avec un remplissage uni">
            <a:extLst>
              <a:ext uri="{FF2B5EF4-FFF2-40B4-BE49-F238E27FC236}">
                <a16:creationId xmlns:a16="http://schemas.microsoft.com/office/drawing/2014/main" id="{2E6F1E73-5CE9-5741-1F50-BC51A6A17E07}"/>
              </a:ext>
            </a:extLst>
          </p:cNvPr>
          <p:cNvPicPr>
            <a:picLocks noChangeAspect="1"/>
          </p:cNvPicPr>
          <p:nvPr>
            <p:custDataLst>
              <p:tags r:id="rId10"/>
            </p:custDataLst>
          </p:nvPr>
        </p:nvPicPr>
        <p:blipFill>
          <a:blip r:embed="rId20">
            <a:extLst>
              <a:ext uri="{96DAC541-7B7A-43D3-8B79-37D633B846F1}">
                <asvg:svgBlip xmlns:asvg="http://schemas.microsoft.com/office/drawing/2016/SVG/main" r:embed="rId21"/>
              </a:ext>
            </a:extLst>
          </a:blip>
          <a:srcRect/>
          <a:stretch/>
        </p:blipFill>
        <p:spPr>
          <a:xfrm>
            <a:off x="478475" y="182721"/>
            <a:ext cx="586452" cy="586452"/>
          </a:xfrm>
          <a:prstGeom prst="rect">
            <a:avLst/>
          </a:prstGeom>
        </p:spPr>
      </p:pic>
    </p:spTree>
    <p:extLst>
      <p:ext uri="{BB962C8B-B14F-4D97-AF65-F5344CB8AC3E}">
        <p14:creationId xmlns:p14="http://schemas.microsoft.com/office/powerpoint/2010/main" val="313802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9"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custDataLst>
              <p:tags r:id="rId1"/>
            </p:custDataLst>
          </p:nvPr>
        </p:nvSpPr>
        <p:spPr>
          <a:xfrm>
            <a:off x="-4094" y="2267273"/>
            <a:ext cx="12192000" cy="99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 name="Titre 2"/>
          <p:cNvSpPr>
            <a:spLocks noGrp="1"/>
          </p:cNvSpPr>
          <p:nvPr>
            <p:ph type="title"/>
            <p:custDataLst>
              <p:tags r:id="rId2"/>
            </p:custDataLst>
          </p:nvPr>
        </p:nvSpPr>
        <p:spPr>
          <a:xfrm>
            <a:off x="252688" y="125359"/>
            <a:ext cx="11705496" cy="475200"/>
          </a:xfrm>
        </p:spPr>
        <p:txBody>
          <a:bodyPr/>
          <a:lstStyle/>
          <a:p>
            <a:r>
              <a:rPr lang="fr-CA" sz="2400" dirty="0"/>
              <a:t>PLAN STRATÉGIQUE – 2025-2030</a:t>
            </a:r>
          </a:p>
        </p:txBody>
      </p:sp>
      <p:grpSp>
        <p:nvGrpSpPr>
          <p:cNvPr id="18" name="Group 17">
            <a:extLst>
              <a:ext uri="{FF2B5EF4-FFF2-40B4-BE49-F238E27FC236}">
                <a16:creationId xmlns:a16="http://schemas.microsoft.com/office/drawing/2014/main" id="{C909C7E1-2287-4AB5-9AD0-966339066A19}"/>
              </a:ext>
            </a:extLst>
          </p:cNvPr>
          <p:cNvGrpSpPr/>
          <p:nvPr>
            <p:custDataLst>
              <p:tags r:id="rId3"/>
            </p:custDataLst>
          </p:nvPr>
        </p:nvGrpSpPr>
        <p:grpSpPr>
          <a:xfrm>
            <a:off x="3237" y="3215910"/>
            <a:ext cx="12192000" cy="2055673"/>
            <a:chOff x="-5431" y="3162153"/>
            <a:chExt cx="12192000" cy="2055673"/>
          </a:xfrm>
        </p:grpSpPr>
        <p:grpSp>
          <p:nvGrpSpPr>
            <p:cNvPr id="13" name="Group 12">
              <a:extLst>
                <a:ext uri="{FF2B5EF4-FFF2-40B4-BE49-F238E27FC236}">
                  <a16:creationId xmlns:a16="http://schemas.microsoft.com/office/drawing/2014/main" id="{A60717ED-BE03-4988-8341-FCDEBF524B3E}"/>
                </a:ext>
              </a:extLst>
            </p:cNvPr>
            <p:cNvGrpSpPr/>
            <p:nvPr>
              <p:custDataLst>
                <p:tags r:id="rId19"/>
              </p:custDataLst>
            </p:nvPr>
          </p:nvGrpSpPr>
          <p:grpSpPr>
            <a:xfrm>
              <a:off x="-5431" y="3162153"/>
              <a:ext cx="12192000" cy="2055673"/>
              <a:chOff x="0" y="3181141"/>
              <a:chExt cx="12192000" cy="2055673"/>
            </a:xfrm>
          </p:grpSpPr>
          <p:sp>
            <p:nvSpPr>
              <p:cNvPr id="56" name="Rectangle 55"/>
              <p:cNvSpPr/>
              <p:nvPr>
                <p:custDataLst>
                  <p:tags r:id="rId22"/>
                </p:custDataLst>
              </p:nvPr>
            </p:nvSpPr>
            <p:spPr>
              <a:xfrm>
                <a:off x="0" y="3394231"/>
                <a:ext cx="12192000" cy="18425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nvGrpSpPr>
              <p:cNvPr id="8" name="Group 7">
                <a:extLst>
                  <a:ext uri="{FF2B5EF4-FFF2-40B4-BE49-F238E27FC236}">
                    <a16:creationId xmlns:a16="http://schemas.microsoft.com/office/drawing/2014/main" id="{64F74E37-29B9-49A2-9CA9-F0EA64239441}"/>
                  </a:ext>
                </a:extLst>
              </p:cNvPr>
              <p:cNvGrpSpPr/>
              <p:nvPr/>
            </p:nvGrpSpPr>
            <p:grpSpPr>
              <a:xfrm>
                <a:off x="1387236" y="3199429"/>
                <a:ext cx="3534980" cy="369332"/>
                <a:chOff x="2439404" y="2291499"/>
                <a:chExt cx="3534980" cy="369332"/>
              </a:xfrm>
            </p:grpSpPr>
            <p:grpSp>
              <p:nvGrpSpPr>
                <p:cNvPr id="7" name="Group 6">
                  <a:extLst>
                    <a:ext uri="{FF2B5EF4-FFF2-40B4-BE49-F238E27FC236}">
                      <a16:creationId xmlns:a16="http://schemas.microsoft.com/office/drawing/2014/main" id="{D1F53561-A3AF-4EC8-B4F1-B28741ADCB09}"/>
                    </a:ext>
                  </a:extLst>
                </p:cNvPr>
                <p:cNvGrpSpPr/>
                <p:nvPr/>
              </p:nvGrpSpPr>
              <p:grpSpPr>
                <a:xfrm>
                  <a:off x="2439404" y="2291499"/>
                  <a:ext cx="3534980" cy="369332"/>
                  <a:chOff x="2421319" y="1829816"/>
                  <a:chExt cx="3534980" cy="369332"/>
                </a:xfrm>
              </p:grpSpPr>
              <p:sp>
                <p:nvSpPr>
                  <p:cNvPr id="58" name="Ellipse 57"/>
                  <p:cNvSpPr/>
                  <p:nvPr>
                    <p:custDataLst>
                      <p:tags r:id="rId27"/>
                    </p:custDataLst>
                  </p:nvPr>
                </p:nvSpPr>
                <p:spPr>
                  <a:xfrm>
                    <a:off x="2421319" y="1829816"/>
                    <a:ext cx="350520" cy="350520"/>
                  </a:xfrm>
                  <a:prstGeom prst="ellipse">
                    <a:avLst/>
                  </a:prstGeom>
                  <a:solidFill>
                    <a:srgbClr val="E6E6E6"/>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9" name="Rectangle 58"/>
                  <p:cNvSpPr/>
                  <p:nvPr>
                    <p:custDataLst>
                      <p:tags r:id="rId28"/>
                    </p:custDataLst>
                  </p:nvPr>
                </p:nvSpPr>
                <p:spPr>
                  <a:xfrm>
                    <a:off x="2824954" y="1829816"/>
                    <a:ext cx="3131345" cy="369332"/>
                  </a:xfrm>
                  <a:prstGeom prst="rect">
                    <a:avLst/>
                  </a:prstGeom>
                </p:spPr>
                <p:txBody>
                  <a:bodyPr wrap="square">
                    <a:spAutoFit/>
                  </a:bodyPr>
                  <a:lstStyle/>
                  <a:p>
                    <a:r>
                      <a:rPr lang="fr-CA" b="1" dirty="0">
                        <a:solidFill>
                          <a:schemeClr val="dk1"/>
                        </a:solidFill>
                        <a:latin typeface="+mn-lt"/>
                      </a:rPr>
                      <a:t>Opportunités majeures</a:t>
                    </a:r>
                  </a:p>
                </p:txBody>
              </p:sp>
            </p:grpSp>
            <p:sp>
              <p:nvSpPr>
                <p:cNvPr id="63" name="AutoShape 119"/>
                <p:cNvSpPr>
                  <a:spLocks/>
                </p:cNvSpPr>
                <p:nvPr>
                  <p:custDataLst>
                    <p:tags r:id="rId26"/>
                  </p:custDataLst>
                </p:nvPr>
              </p:nvSpPr>
              <p:spPr bwMode="auto">
                <a:xfrm>
                  <a:off x="2490061" y="2334847"/>
                  <a:ext cx="249205" cy="2412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494A49"/>
                </a:solidFill>
                <a:ln>
                  <a:noFill/>
                </a:ln>
                <a:effectLst/>
              </p:spPr>
              <p:txBody>
                <a:bodyPr lIns="19048" tIns="19048" rIns="19048" bIns="19048" anchor="ctr"/>
                <a:lstStyle/>
                <a:p>
                  <a:pPr defTabSz="171230" fontAlgn="auto">
                    <a:spcBef>
                      <a:spcPts val="0"/>
                    </a:spcBef>
                    <a:spcAft>
                      <a:spcPts val="0"/>
                    </a:spcAft>
                    <a:defRPr/>
                  </a:pPr>
                  <a:endParaRPr lang="es-ES" sz="105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9" name="Group 8">
                <a:extLst>
                  <a:ext uri="{FF2B5EF4-FFF2-40B4-BE49-F238E27FC236}">
                    <a16:creationId xmlns:a16="http://schemas.microsoft.com/office/drawing/2014/main" id="{07EB49A0-EBC9-4CFC-B178-6ECD05A7CBB6}"/>
                  </a:ext>
                </a:extLst>
              </p:cNvPr>
              <p:cNvGrpSpPr/>
              <p:nvPr/>
            </p:nvGrpSpPr>
            <p:grpSpPr>
              <a:xfrm>
                <a:off x="7197725" y="3181141"/>
                <a:ext cx="3534980" cy="369332"/>
                <a:chOff x="7799769" y="1808353"/>
                <a:chExt cx="3534980" cy="369332"/>
              </a:xfrm>
            </p:grpSpPr>
            <p:sp>
              <p:nvSpPr>
                <p:cNvPr id="61" name="Ellipse 60"/>
                <p:cNvSpPr/>
                <p:nvPr>
                  <p:custDataLst>
                    <p:tags r:id="rId23"/>
                  </p:custDataLst>
                </p:nvPr>
              </p:nvSpPr>
              <p:spPr>
                <a:xfrm>
                  <a:off x="7799769" y="1808353"/>
                  <a:ext cx="350520" cy="350520"/>
                </a:xfrm>
                <a:prstGeom prst="ellipse">
                  <a:avLst/>
                </a:prstGeom>
                <a:solidFill>
                  <a:srgbClr val="E6E6E6"/>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2" name="Rectangle 61"/>
                <p:cNvSpPr/>
                <p:nvPr>
                  <p:custDataLst>
                    <p:tags r:id="rId24"/>
                  </p:custDataLst>
                </p:nvPr>
              </p:nvSpPr>
              <p:spPr>
                <a:xfrm>
                  <a:off x="8203404" y="1808353"/>
                  <a:ext cx="3131345" cy="369332"/>
                </a:xfrm>
                <a:prstGeom prst="rect">
                  <a:avLst/>
                </a:prstGeom>
              </p:spPr>
              <p:txBody>
                <a:bodyPr wrap="square">
                  <a:spAutoFit/>
                </a:bodyPr>
                <a:lstStyle/>
                <a:p>
                  <a:r>
                    <a:rPr lang="fr-CA" b="1" dirty="0">
                      <a:solidFill>
                        <a:schemeClr val="dk1"/>
                      </a:solidFill>
                      <a:latin typeface="+mn-lt"/>
                    </a:rPr>
                    <a:t>Vulnérabilités majeures</a:t>
                  </a:r>
                </a:p>
              </p:txBody>
            </p:sp>
            <p:sp>
              <p:nvSpPr>
                <p:cNvPr id="64" name="AutoShape 62"/>
                <p:cNvSpPr>
                  <a:spLocks/>
                </p:cNvSpPr>
                <p:nvPr>
                  <p:custDataLst>
                    <p:tags r:id="rId25"/>
                  </p:custDataLst>
                </p:nvPr>
              </p:nvSpPr>
              <p:spPr bwMode="auto">
                <a:xfrm>
                  <a:off x="7851220" y="1887927"/>
                  <a:ext cx="247618" cy="2412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solidFill>
                  <a:srgbClr val="494A49"/>
                </a:solidFill>
                <a:ln>
                  <a:noFill/>
                </a:ln>
                <a:effectLst/>
              </p:spPr>
              <p:txBody>
                <a:bodyPr lIns="19048" tIns="19048" rIns="19048" bIns="19048" anchor="ctr"/>
                <a:lstStyle/>
                <a:p>
                  <a:pPr defTabSz="171230" fontAlgn="auto">
                    <a:spcBef>
                      <a:spcPts val="0"/>
                    </a:spcBef>
                    <a:spcAft>
                      <a:spcPts val="0"/>
                    </a:spcAft>
                    <a:defRPr/>
                  </a:pPr>
                  <a:endParaRPr lang="es-ES" sz="105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sp>
          <p:nvSpPr>
            <p:cNvPr id="31" name="Rectangle 30">
              <a:extLst>
                <a:ext uri="{FF2B5EF4-FFF2-40B4-BE49-F238E27FC236}">
                  <a16:creationId xmlns:a16="http://schemas.microsoft.com/office/drawing/2014/main" id="{C9ABC0B0-BB8E-4827-BED0-55EDE7F324AA}"/>
                </a:ext>
              </a:extLst>
            </p:cNvPr>
            <p:cNvSpPr/>
            <p:nvPr>
              <p:custDataLst>
                <p:tags r:id="rId20"/>
              </p:custDataLst>
            </p:nvPr>
          </p:nvSpPr>
          <p:spPr>
            <a:xfrm>
              <a:off x="180359" y="3817050"/>
              <a:ext cx="5661643" cy="1323439"/>
            </a:xfrm>
            <a:prstGeom prst="rect">
              <a:avLst/>
            </a:prstGeom>
            <a:noFill/>
            <a:ln>
              <a:noFill/>
            </a:ln>
          </p:spPr>
          <p:style>
            <a:lnRef idx="2">
              <a:schemeClr val="dk1"/>
            </a:lnRef>
            <a:fillRef idx="1">
              <a:schemeClr val="lt1"/>
            </a:fillRef>
            <a:effectRef idx="0">
              <a:schemeClr val="dk1"/>
            </a:effectRef>
            <a:fontRef idx="minor">
              <a:schemeClr val="dk1"/>
            </a:fontRef>
          </p:style>
          <p:txBody>
            <a:bodyPr numCol="1" rtlCol="0" anchor="t"/>
            <a:lstStyle/>
            <a:p>
              <a:pPr marL="180975" lvl="2" indent="-180975" eaLnBrk="0" hangingPunct="0">
                <a:spcBef>
                  <a:spcPts val="0"/>
                </a:spcBef>
                <a:spcAft>
                  <a:spcPts val="300"/>
                </a:spcAft>
                <a:buClr>
                  <a:srgbClr val="EE1B2B"/>
                </a:buClr>
                <a:buFont typeface="Arial" panose="020B0604020202020204" pitchFamily="34" charset="0"/>
                <a:buChar char="•"/>
              </a:pPr>
              <a:endParaRPr lang="fr-CA" sz="1400" dirty="0">
                <a:solidFill>
                  <a:srgbClr val="4E443C"/>
                </a:solidFill>
              </a:endParaRPr>
            </a:p>
          </p:txBody>
        </p:sp>
        <p:sp>
          <p:nvSpPr>
            <p:cNvPr id="52" name="Rectangle 51">
              <a:extLst>
                <a:ext uri="{FF2B5EF4-FFF2-40B4-BE49-F238E27FC236}">
                  <a16:creationId xmlns:a16="http://schemas.microsoft.com/office/drawing/2014/main" id="{CFDFC7C5-4D34-46C5-BE62-FF62443A0A2E}"/>
                </a:ext>
              </a:extLst>
            </p:cNvPr>
            <p:cNvSpPr/>
            <p:nvPr>
              <p:custDataLst>
                <p:tags r:id="rId21"/>
              </p:custDataLst>
            </p:nvPr>
          </p:nvSpPr>
          <p:spPr>
            <a:xfrm>
              <a:off x="5950911" y="3821657"/>
              <a:ext cx="5994399" cy="307777"/>
            </a:xfrm>
            <a:prstGeom prst="rect">
              <a:avLst/>
            </a:prstGeom>
          </p:spPr>
          <p:txBody>
            <a:bodyPr wrap="square">
              <a:spAutoFit/>
            </a:bodyPr>
            <a:lstStyle/>
            <a:p>
              <a:pPr marL="180975" lvl="2" indent="-180975" eaLnBrk="0" hangingPunct="0">
                <a:spcBef>
                  <a:spcPts val="0"/>
                </a:spcBef>
                <a:spcAft>
                  <a:spcPts val="300"/>
                </a:spcAft>
                <a:buClr>
                  <a:srgbClr val="EE1B2B"/>
                </a:buClr>
                <a:buFont typeface="Arial" panose="020B0604020202020204" pitchFamily="34" charset="0"/>
                <a:buChar char="•"/>
              </a:pPr>
              <a:endParaRPr lang="fr-CA" sz="1400" dirty="0">
                <a:solidFill>
                  <a:srgbClr val="4E443C"/>
                </a:solidFill>
                <a:latin typeface="+mj-lt"/>
              </a:endParaRPr>
            </a:p>
          </p:txBody>
        </p:sp>
      </p:grpSp>
      <p:sp>
        <p:nvSpPr>
          <p:cNvPr id="44" name="Rectangle 43"/>
          <p:cNvSpPr/>
          <p:nvPr>
            <p:custDataLst>
              <p:tags r:id="rId4"/>
            </p:custDataLst>
          </p:nvPr>
        </p:nvSpPr>
        <p:spPr>
          <a:xfrm>
            <a:off x="0" y="1002948"/>
            <a:ext cx="12192000" cy="8046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nvGrpSpPr>
          <p:cNvPr id="17" name="Group 16">
            <a:extLst>
              <a:ext uri="{FF2B5EF4-FFF2-40B4-BE49-F238E27FC236}">
                <a16:creationId xmlns:a16="http://schemas.microsoft.com/office/drawing/2014/main" id="{48B15DD3-4875-4425-B155-B59142718BC2}"/>
              </a:ext>
            </a:extLst>
          </p:cNvPr>
          <p:cNvGrpSpPr/>
          <p:nvPr>
            <p:custDataLst>
              <p:tags r:id="rId5"/>
            </p:custDataLst>
          </p:nvPr>
        </p:nvGrpSpPr>
        <p:grpSpPr>
          <a:xfrm>
            <a:off x="4538273" y="638454"/>
            <a:ext cx="3520607" cy="382389"/>
            <a:chOff x="4717176" y="509669"/>
            <a:chExt cx="3520607" cy="382389"/>
          </a:xfrm>
        </p:grpSpPr>
        <p:sp>
          <p:nvSpPr>
            <p:cNvPr id="46" name="Rectangle 45">
              <a:extLst>
                <a:ext uri="{FF2B5EF4-FFF2-40B4-BE49-F238E27FC236}">
                  <a16:creationId xmlns:a16="http://schemas.microsoft.com/office/drawing/2014/main" id="{24FCF48D-3200-4715-B596-9D5ECADA739A}"/>
                </a:ext>
              </a:extLst>
            </p:cNvPr>
            <p:cNvSpPr/>
            <p:nvPr>
              <p:custDataLst>
                <p:tags r:id="rId17"/>
              </p:custDataLst>
            </p:nvPr>
          </p:nvSpPr>
          <p:spPr>
            <a:xfrm>
              <a:off x="5106438" y="522726"/>
              <a:ext cx="3131345" cy="369332"/>
            </a:xfrm>
            <a:prstGeom prst="rect">
              <a:avLst/>
            </a:prstGeom>
          </p:spPr>
          <p:txBody>
            <a:bodyPr wrap="square">
              <a:spAutoFit/>
            </a:bodyPr>
            <a:lstStyle/>
            <a:p>
              <a:r>
                <a:rPr lang="fr-CA" b="1" dirty="0">
                  <a:solidFill>
                    <a:schemeClr val="dk1"/>
                  </a:solidFill>
                  <a:latin typeface="+mn-lt"/>
                </a:rPr>
                <a:t>Vision stratégique 2030</a:t>
              </a:r>
            </a:p>
          </p:txBody>
        </p:sp>
        <p:grpSp>
          <p:nvGrpSpPr>
            <p:cNvPr id="16" name="Group 15">
              <a:extLst>
                <a:ext uri="{FF2B5EF4-FFF2-40B4-BE49-F238E27FC236}">
                  <a16:creationId xmlns:a16="http://schemas.microsoft.com/office/drawing/2014/main" id="{E1A86B66-B652-4D8C-8D75-E380000F916F}"/>
                </a:ext>
              </a:extLst>
            </p:cNvPr>
            <p:cNvGrpSpPr/>
            <p:nvPr/>
          </p:nvGrpSpPr>
          <p:grpSpPr>
            <a:xfrm>
              <a:off x="4717176" y="509669"/>
              <a:ext cx="377612" cy="350520"/>
              <a:chOff x="7877431" y="379134"/>
              <a:chExt cx="377612" cy="350520"/>
            </a:xfrm>
          </p:grpSpPr>
          <p:sp>
            <p:nvSpPr>
              <p:cNvPr id="48" name="Ellipse 35">
                <a:extLst>
                  <a:ext uri="{FF2B5EF4-FFF2-40B4-BE49-F238E27FC236}">
                    <a16:creationId xmlns:a16="http://schemas.microsoft.com/office/drawing/2014/main" id="{3A1232D6-B665-4856-9000-F0F50B4B3C79}"/>
                  </a:ext>
                </a:extLst>
              </p:cNvPr>
              <p:cNvSpPr/>
              <p:nvPr>
                <p:custDataLst>
                  <p:tags r:id="rId18"/>
                </p:custDataLst>
              </p:nvPr>
            </p:nvSpPr>
            <p:spPr>
              <a:xfrm>
                <a:off x="7877431" y="379134"/>
                <a:ext cx="350520" cy="350520"/>
              </a:xfrm>
              <a:prstGeom prst="ellipse">
                <a:avLst/>
              </a:prstGeom>
              <a:solidFill>
                <a:srgbClr val="E6E6E6"/>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a:t>
                </a:r>
              </a:p>
            </p:txBody>
          </p:sp>
          <p:pic>
            <p:nvPicPr>
              <p:cNvPr id="2" name="Graphic 1" descr="Eye">
                <a:extLst>
                  <a:ext uri="{FF2B5EF4-FFF2-40B4-BE49-F238E27FC236}">
                    <a16:creationId xmlns:a16="http://schemas.microsoft.com/office/drawing/2014/main" id="{874A7261-F1D3-4EDB-92A6-F426F6762213}"/>
                  </a:ext>
                </a:extLst>
              </p:cNvPr>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7880318" y="431816"/>
                <a:ext cx="374725" cy="248307"/>
              </a:xfrm>
              <a:prstGeom prst="rect">
                <a:avLst/>
              </a:prstGeom>
            </p:spPr>
          </p:pic>
        </p:grpSp>
      </p:grpSp>
      <p:grpSp>
        <p:nvGrpSpPr>
          <p:cNvPr id="10" name="Group 9">
            <a:extLst>
              <a:ext uri="{FF2B5EF4-FFF2-40B4-BE49-F238E27FC236}">
                <a16:creationId xmlns:a16="http://schemas.microsoft.com/office/drawing/2014/main" id="{B5E92190-5DC7-41A4-9B83-A47BAD13ECC6}"/>
              </a:ext>
            </a:extLst>
          </p:cNvPr>
          <p:cNvGrpSpPr/>
          <p:nvPr>
            <p:custDataLst>
              <p:tags r:id="rId6"/>
            </p:custDataLst>
          </p:nvPr>
        </p:nvGrpSpPr>
        <p:grpSpPr>
          <a:xfrm>
            <a:off x="4872670" y="1947863"/>
            <a:ext cx="3534980" cy="369332"/>
            <a:chOff x="4942269" y="635301"/>
            <a:chExt cx="3534980" cy="369332"/>
          </a:xfrm>
        </p:grpSpPr>
        <p:grpSp>
          <p:nvGrpSpPr>
            <p:cNvPr id="39" name="Groupe 38"/>
            <p:cNvGrpSpPr/>
            <p:nvPr>
              <p:custDataLst>
                <p:tags r:id="rId15"/>
              </p:custDataLst>
            </p:nvPr>
          </p:nvGrpSpPr>
          <p:grpSpPr>
            <a:xfrm>
              <a:off x="4942269" y="635301"/>
              <a:ext cx="350520" cy="350520"/>
              <a:chOff x="7612380" y="640080"/>
              <a:chExt cx="350520" cy="350520"/>
            </a:xfrm>
          </p:grpSpPr>
          <p:sp>
            <p:nvSpPr>
              <p:cNvPr id="40" name="Ellipse 39"/>
              <p:cNvSpPr/>
              <p:nvPr/>
            </p:nvSpPr>
            <p:spPr>
              <a:xfrm>
                <a:off x="7612380" y="640080"/>
                <a:ext cx="350520" cy="350520"/>
              </a:xfrm>
              <a:prstGeom prst="ellipse">
                <a:avLst/>
              </a:prstGeom>
              <a:solidFill>
                <a:srgbClr val="E6E6E6"/>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1" name="AutoShape 123"/>
              <p:cNvSpPr>
                <a:spLocks/>
              </p:cNvSpPr>
              <p:nvPr/>
            </p:nvSpPr>
            <p:spPr bwMode="auto">
              <a:xfrm>
                <a:off x="7678078" y="710773"/>
                <a:ext cx="219124" cy="2091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494A49"/>
              </a:solidFill>
              <a:ln>
                <a:noFill/>
              </a:ln>
              <a:effectLst/>
            </p:spPr>
            <p:txBody>
              <a:bodyPr lIns="19048" tIns="19048" rIns="19048" bIns="19048" anchor="ctr"/>
              <a:lstStyle/>
              <a:p>
                <a:pPr defTabSz="171230" fontAlgn="auto">
                  <a:spcBef>
                    <a:spcPts val="0"/>
                  </a:spcBef>
                  <a:spcAft>
                    <a:spcPts val="0"/>
                  </a:spcAft>
                  <a:defRPr/>
                </a:pPr>
                <a:endParaRPr lang="es-ES" sz="105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sp>
          <p:nvSpPr>
            <p:cNvPr id="42" name="Rectangle 41"/>
            <p:cNvSpPr/>
            <p:nvPr>
              <p:custDataLst>
                <p:tags r:id="rId16"/>
              </p:custDataLst>
            </p:nvPr>
          </p:nvSpPr>
          <p:spPr>
            <a:xfrm>
              <a:off x="5345904" y="635301"/>
              <a:ext cx="3131345" cy="369332"/>
            </a:xfrm>
            <a:prstGeom prst="rect">
              <a:avLst/>
            </a:prstGeom>
          </p:spPr>
          <p:txBody>
            <a:bodyPr wrap="square">
              <a:spAutoFit/>
            </a:bodyPr>
            <a:lstStyle/>
            <a:p>
              <a:r>
                <a:rPr lang="fr-CA" b="1" dirty="0">
                  <a:solidFill>
                    <a:schemeClr val="dk1"/>
                  </a:solidFill>
                  <a:latin typeface="+mn-lt"/>
                </a:rPr>
                <a:t>Ambitions 2030</a:t>
              </a:r>
            </a:p>
          </p:txBody>
        </p:sp>
      </p:grpSp>
      <p:sp>
        <p:nvSpPr>
          <p:cNvPr id="12" name="Rectangle 11">
            <a:extLst>
              <a:ext uri="{FF2B5EF4-FFF2-40B4-BE49-F238E27FC236}">
                <a16:creationId xmlns:a16="http://schemas.microsoft.com/office/drawing/2014/main" id="{D8327CC8-A5AE-4EFA-BBB2-3BFCD9ED8FB5}"/>
              </a:ext>
            </a:extLst>
          </p:cNvPr>
          <p:cNvSpPr/>
          <p:nvPr>
            <p:custDataLst>
              <p:tags r:id="rId7"/>
            </p:custDataLst>
          </p:nvPr>
        </p:nvSpPr>
        <p:spPr>
          <a:xfrm>
            <a:off x="26178" y="3577417"/>
            <a:ext cx="5933402" cy="1443034"/>
          </a:xfrm>
          <a:prstGeom prst="rect">
            <a:avLst/>
          </a:prstGeom>
          <a:noFill/>
          <a:ln>
            <a:noFill/>
          </a:ln>
        </p:spPr>
        <p:style>
          <a:lnRef idx="2">
            <a:schemeClr val="dk1"/>
          </a:lnRef>
          <a:fillRef idx="1">
            <a:schemeClr val="lt1"/>
          </a:fillRef>
          <a:effectRef idx="0">
            <a:schemeClr val="dk1"/>
          </a:effectRef>
          <a:fontRef idx="minor">
            <a:schemeClr val="dk1"/>
          </a:fontRef>
        </p:style>
        <p:txBody>
          <a:bodyPr numCol="1" rtlCol="0" anchor="t"/>
          <a:lstStyle/>
          <a:p>
            <a:pPr marL="285750" lvl="2" indent="-285750">
              <a:spcAft>
                <a:spcPts val="600"/>
              </a:spcAft>
              <a:buClr>
                <a:srgbClr val="1D446B"/>
              </a:buClr>
              <a:buFont typeface="Wingdings" panose="05000000000000000000" pitchFamily="2" charset="2"/>
              <a:buChar char="§"/>
              <a:defRPr/>
            </a:pPr>
            <a:r>
              <a:rPr lang="fr-CA" sz="1400" b="1" dirty="0">
                <a:solidFill>
                  <a:srgbClr val="1D446B"/>
                </a:solidFill>
              </a:rPr>
              <a:t>Équipe : </a:t>
            </a:r>
            <a:r>
              <a:rPr lang="fr-CA" sz="1400" dirty="0">
                <a:solidFill>
                  <a:schemeClr val="tx2"/>
                </a:solidFill>
              </a:rPr>
              <a:t>La force de leadership d’une équipe dynamique, experte et accessible.</a:t>
            </a:r>
          </a:p>
          <a:p>
            <a:pPr marL="285750" lvl="2" indent="-285750">
              <a:spcAft>
                <a:spcPts val="600"/>
              </a:spcAft>
              <a:buClr>
                <a:srgbClr val="1D446B"/>
              </a:buClr>
              <a:buFont typeface="Wingdings" panose="05000000000000000000" pitchFamily="2" charset="2"/>
              <a:buChar char="§"/>
              <a:defRPr/>
            </a:pPr>
            <a:r>
              <a:rPr lang="fr-CA" sz="1400" b="1" dirty="0">
                <a:solidFill>
                  <a:srgbClr val="1D446B"/>
                </a:solidFill>
              </a:rPr>
              <a:t>Notoriété : </a:t>
            </a:r>
            <a:r>
              <a:rPr lang="fr-CA" sz="1400" dirty="0">
                <a:solidFill>
                  <a:schemeClr val="tx2"/>
                </a:solidFill>
              </a:rPr>
              <a:t>La force de l’image de marque et la solide réputation de l’organisation. </a:t>
            </a:r>
          </a:p>
          <a:p>
            <a:pPr marL="285750" lvl="2" indent="-285750">
              <a:spcAft>
                <a:spcPts val="600"/>
              </a:spcAft>
              <a:buClr>
                <a:srgbClr val="1D446B"/>
              </a:buClr>
              <a:buFont typeface="Wingdings" panose="05000000000000000000" pitchFamily="2" charset="2"/>
              <a:buChar char="§"/>
              <a:defRPr/>
            </a:pPr>
            <a:r>
              <a:rPr lang="fr-CA" sz="1400" b="1" dirty="0">
                <a:solidFill>
                  <a:srgbClr val="1D446B"/>
                </a:solidFill>
              </a:rPr>
              <a:t>Culture : </a:t>
            </a:r>
            <a:r>
              <a:rPr lang="fr-CA" sz="1400" dirty="0">
                <a:solidFill>
                  <a:schemeClr val="tx2"/>
                </a:solidFill>
              </a:rPr>
              <a:t>La culture de « proximité terrain » et de l’approche d’accompagnement.</a:t>
            </a:r>
          </a:p>
          <a:p>
            <a:pPr marL="285750" lvl="2" indent="-285750">
              <a:spcAft>
                <a:spcPts val="600"/>
              </a:spcAft>
              <a:buClr>
                <a:srgbClr val="1D446B"/>
              </a:buClr>
              <a:buFont typeface="Wingdings" panose="05000000000000000000" pitchFamily="2" charset="2"/>
              <a:buChar char="§"/>
              <a:defRPr/>
            </a:pPr>
            <a:r>
              <a:rPr lang="fr-CA" sz="1400" b="1" dirty="0">
                <a:solidFill>
                  <a:srgbClr val="1D446B"/>
                </a:solidFill>
              </a:rPr>
              <a:t>Valeur perçue : </a:t>
            </a:r>
            <a:r>
              <a:rPr lang="fr-CA" sz="1400" dirty="0">
                <a:solidFill>
                  <a:schemeClr val="tx2"/>
                </a:solidFill>
              </a:rPr>
              <a:t>Une association créatrice de valeur pour son industrie.</a:t>
            </a:r>
          </a:p>
          <a:p>
            <a:pPr marL="285750" lvl="2" indent="-285750">
              <a:spcAft>
                <a:spcPts val="600"/>
              </a:spcAft>
              <a:buClr>
                <a:srgbClr val="1D446B"/>
              </a:buClr>
              <a:buFont typeface="Wingdings" panose="05000000000000000000" pitchFamily="2" charset="2"/>
              <a:buChar char="§"/>
              <a:defRPr/>
            </a:pPr>
            <a:r>
              <a:rPr lang="fr-CA" sz="1400" b="1" dirty="0">
                <a:solidFill>
                  <a:srgbClr val="1D446B"/>
                </a:solidFill>
              </a:rPr>
              <a:t>Tendance : </a:t>
            </a:r>
            <a:r>
              <a:rPr lang="fr-CA" sz="1400" dirty="0">
                <a:solidFill>
                  <a:schemeClr val="tx2"/>
                </a:solidFill>
              </a:rPr>
              <a:t>Une offre touristique en ligne avec les tendances de l’industrie.</a:t>
            </a:r>
          </a:p>
        </p:txBody>
      </p:sp>
      <p:sp>
        <p:nvSpPr>
          <p:cNvPr id="22" name="Rectangle 21">
            <a:extLst>
              <a:ext uri="{FF2B5EF4-FFF2-40B4-BE49-F238E27FC236}">
                <a16:creationId xmlns:a16="http://schemas.microsoft.com/office/drawing/2014/main" id="{D2A444A7-C440-4C74-976A-25C951B7000D}"/>
              </a:ext>
            </a:extLst>
          </p:cNvPr>
          <p:cNvSpPr/>
          <p:nvPr>
            <p:custDataLst>
              <p:tags r:id="rId8"/>
            </p:custDataLst>
          </p:nvPr>
        </p:nvSpPr>
        <p:spPr>
          <a:xfrm>
            <a:off x="5821532" y="3563455"/>
            <a:ext cx="6344291" cy="1636998"/>
          </a:xfrm>
          <a:prstGeom prst="rect">
            <a:avLst/>
          </a:prstGeom>
          <a:noFill/>
          <a:ln>
            <a:noFill/>
          </a:ln>
        </p:spPr>
        <p:style>
          <a:lnRef idx="2">
            <a:schemeClr val="dk1"/>
          </a:lnRef>
          <a:fillRef idx="1">
            <a:schemeClr val="lt1"/>
          </a:fillRef>
          <a:effectRef idx="0">
            <a:schemeClr val="dk1"/>
          </a:effectRef>
          <a:fontRef idx="minor">
            <a:schemeClr val="dk1"/>
          </a:fontRef>
        </p:style>
        <p:txBody>
          <a:bodyPr numCol="1" rtlCol="0" anchor="t"/>
          <a:lstStyle/>
          <a:p>
            <a:pPr marL="285750" lvl="2" indent="-285750">
              <a:spcAft>
                <a:spcPts val="600"/>
              </a:spcAft>
              <a:buClr>
                <a:srgbClr val="1D446B"/>
              </a:buClr>
              <a:buFont typeface="Wingdings" panose="05000000000000000000" pitchFamily="2" charset="2"/>
              <a:buChar char="§"/>
            </a:pPr>
            <a:r>
              <a:rPr lang="fr-CA" sz="1400" b="1" dirty="0">
                <a:solidFill>
                  <a:srgbClr val="1D446B"/>
                </a:solidFill>
              </a:rPr>
              <a:t>Accueil touristique : </a:t>
            </a:r>
            <a:r>
              <a:rPr lang="fr-CA" sz="1400" dirty="0">
                <a:solidFill>
                  <a:schemeClr val="tx2"/>
                </a:solidFill>
              </a:rPr>
              <a:t>Le manque d’uniformité de l’accueil touristique.</a:t>
            </a:r>
          </a:p>
          <a:p>
            <a:pPr marL="285750" lvl="2" indent="-285750">
              <a:spcAft>
                <a:spcPts val="600"/>
              </a:spcAft>
              <a:buClr>
                <a:srgbClr val="1D446B"/>
              </a:buClr>
              <a:buFont typeface="Wingdings" panose="05000000000000000000" pitchFamily="2" charset="2"/>
              <a:buChar char="§"/>
            </a:pPr>
            <a:r>
              <a:rPr lang="fr-CA" sz="1400" b="1" dirty="0">
                <a:solidFill>
                  <a:srgbClr val="1D446B"/>
                </a:solidFill>
              </a:rPr>
              <a:t>Partenaires touristiques : </a:t>
            </a:r>
            <a:r>
              <a:rPr lang="fr-CA" sz="1400" dirty="0">
                <a:solidFill>
                  <a:schemeClr val="tx2"/>
                </a:solidFill>
              </a:rPr>
              <a:t>La confusion des mandats et la perception de compétition.</a:t>
            </a:r>
          </a:p>
          <a:p>
            <a:pPr marL="285750" lvl="2" indent="-285750">
              <a:spcAft>
                <a:spcPts val="600"/>
              </a:spcAft>
              <a:buClr>
                <a:srgbClr val="1D446B"/>
              </a:buClr>
              <a:buFont typeface="Wingdings" panose="05000000000000000000" pitchFamily="2" charset="2"/>
              <a:buChar char="§"/>
            </a:pPr>
            <a:r>
              <a:rPr lang="fr-CA" sz="1400" b="1" dirty="0">
                <a:solidFill>
                  <a:srgbClr val="1D446B"/>
                </a:solidFill>
              </a:rPr>
              <a:t>Relations MRC : </a:t>
            </a:r>
            <a:r>
              <a:rPr lang="fr-CA" sz="1400" dirty="0">
                <a:solidFill>
                  <a:schemeClr val="tx2"/>
                </a:solidFill>
              </a:rPr>
              <a:t>Le besoin de miser sur un lien de confiance fort avec les MRC.</a:t>
            </a:r>
          </a:p>
          <a:p>
            <a:pPr marL="285750" lvl="2" indent="-285750">
              <a:spcAft>
                <a:spcPts val="600"/>
              </a:spcAft>
              <a:buClr>
                <a:srgbClr val="1D446B"/>
              </a:buClr>
              <a:buFont typeface="Wingdings" panose="05000000000000000000" pitchFamily="2" charset="2"/>
              <a:buChar char="§"/>
            </a:pPr>
            <a:r>
              <a:rPr lang="fr-CA" sz="1400" b="1" dirty="0">
                <a:solidFill>
                  <a:srgbClr val="1D446B"/>
                </a:solidFill>
              </a:rPr>
              <a:t>Changements climatiques : </a:t>
            </a:r>
            <a:r>
              <a:rPr lang="fr-CA" sz="1400" dirty="0">
                <a:solidFill>
                  <a:schemeClr val="tx2"/>
                </a:solidFill>
              </a:rPr>
              <a:t>L’impact des changements climatiques sur notre offre.</a:t>
            </a:r>
          </a:p>
          <a:p>
            <a:pPr marL="285750" lvl="2" indent="-285750">
              <a:spcAft>
                <a:spcPts val="600"/>
              </a:spcAft>
              <a:buClr>
                <a:srgbClr val="1D446B"/>
              </a:buClr>
              <a:buFont typeface="Wingdings" panose="05000000000000000000" pitchFamily="2" charset="2"/>
              <a:buChar char="§"/>
            </a:pPr>
            <a:r>
              <a:rPr lang="fr-CA" sz="1400" b="1" dirty="0">
                <a:solidFill>
                  <a:srgbClr val="1D446B"/>
                </a:solidFill>
              </a:rPr>
              <a:t>Contexte économique : </a:t>
            </a:r>
            <a:r>
              <a:rPr lang="fr-CA" sz="1400" dirty="0">
                <a:solidFill>
                  <a:schemeClr val="tx2"/>
                </a:solidFill>
              </a:rPr>
              <a:t>L’instabilité économique et son impact sur l’industrie.</a:t>
            </a:r>
          </a:p>
        </p:txBody>
      </p:sp>
      <p:sp>
        <p:nvSpPr>
          <p:cNvPr id="23" name="Rectangle 22">
            <a:extLst>
              <a:ext uri="{FF2B5EF4-FFF2-40B4-BE49-F238E27FC236}">
                <a16:creationId xmlns:a16="http://schemas.microsoft.com/office/drawing/2014/main" id="{1F1F3F9A-3097-7ABD-B4F1-13FEDAAF8D7A}"/>
              </a:ext>
            </a:extLst>
          </p:cNvPr>
          <p:cNvSpPr/>
          <p:nvPr>
            <p:custDataLst>
              <p:tags r:id="rId9"/>
            </p:custDataLst>
          </p:nvPr>
        </p:nvSpPr>
        <p:spPr>
          <a:xfrm>
            <a:off x="-8638" y="5690422"/>
            <a:ext cx="12205238" cy="11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solidFill>
                <a:srgbClr val="4E443C"/>
              </a:solidFill>
            </a:endParaRPr>
          </a:p>
        </p:txBody>
      </p:sp>
      <p:grpSp>
        <p:nvGrpSpPr>
          <p:cNvPr id="25" name="Group 44">
            <a:extLst>
              <a:ext uri="{FF2B5EF4-FFF2-40B4-BE49-F238E27FC236}">
                <a16:creationId xmlns:a16="http://schemas.microsoft.com/office/drawing/2014/main" id="{AA211964-CFC9-39B2-8735-4BCF43B315FE}"/>
              </a:ext>
            </a:extLst>
          </p:cNvPr>
          <p:cNvGrpSpPr/>
          <p:nvPr>
            <p:custDataLst>
              <p:tags r:id="rId10"/>
            </p:custDataLst>
          </p:nvPr>
        </p:nvGrpSpPr>
        <p:grpSpPr>
          <a:xfrm>
            <a:off x="4739015" y="5321091"/>
            <a:ext cx="3530074" cy="369332"/>
            <a:chOff x="3932548" y="3857990"/>
            <a:chExt cx="4890777" cy="369332"/>
          </a:xfrm>
        </p:grpSpPr>
        <p:sp>
          <p:nvSpPr>
            <p:cNvPr id="27" name="Ellipse 35">
              <a:extLst>
                <a:ext uri="{FF2B5EF4-FFF2-40B4-BE49-F238E27FC236}">
                  <a16:creationId xmlns:a16="http://schemas.microsoft.com/office/drawing/2014/main" id="{20B71BA7-2886-58F3-2B14-31F0E2C985F8}"/>
                </a:ext>
              </a:extLst>
            </p:cNvPr>
            <p:cNvSpPr/>
            <p:nvPr>
              <p:custDataLst>
                <p:tags r:id="rId13"/>
              </p:custDataLst>
            </p:nvPr>
          </p:nvSpPr>
          <p:spPr>
            <a:xfrm>
              <a:off x="3932548" y="3857990"/>
              <a:ext cx="403634" cy="350520"/>
            </a:xfrm>
            <a:prstGeom prst="ellipse">
              <a:avLst/>
            </a:prstGeom>
            <a:solidFill>
              <a:srgbClr val="E6E6E6"/>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8" name="Rectangle 27">
              <a:extLst>
                <a:ext uri="{FF2B5EF4-FFF2-40B4-BE49-F238E27FC236}">
                  <a16:creationId xmlns:a16="http://schemas.microsoft.com/office/drawing/2014/main" id="{F8DEEC63-49E5-C805-161C-30CA87DC235D}"/>
                </a:ext>
              </a:extLst>
            </p:cNvPr>
            <p:cNvSpPr/>
            <p:nvPr>
              <p:custDataLst>
                <p:tags r:id="rId14"/>
              </p:custDataLst>
            </p:nvPr>
          </p:nvSpPr>
          <p:spPr>
            <a:xfrm>
              <a:off x="4326729" y="3857990"/>
              <a:ext cx="4496596" cy="369332"/>
            </a:xfrm>
            <a:prstGeom prst="rect">
              <a:avLst/>
            </a:prstGeom>
          </p:spPr>
          <p:txBody>
            <a:bodyPr wrap="square">
              <a:spAutoFit/>
            </a:bodyPr>
            <a:lstStyle/>
            <a:p>
              <a:r>
                <a:rPr lang="fr-CA" b="1" dirty="0">
                  <a:solidFill>
                    <a:schemeClr val="dk1"/>
                  </a:solidFill>
                  <a:latin typeface="+mn-lt"/>
                </a:rPr>
                <a:t>Chantiers stratégiques</a:t>
              </a:r>
            </a:p>
          </p:txBody>
        </p:sp>
      </p:grpSp>
      <p:pic>
        <p:nvPicPr>
          <p:cNvPr id="11" name="Image 10">
            <a:extLst>
              <a:ext uri="{FF2B5EF4-FFF2-40B4-BE49-F238E27FC236}">
                <a16:creationId xmlns:a16="http://schemas.microsoft.com/office/drawing/2014/main" id="{51100CC2-589D-C5AD-699D-E53171BAFE40}"/>
              </a:ext>
            </a:extLst>
          </p:cNvPr>
          <p:cNvPicPr>
            <a:picLocks noChangeAspect="1"/>
          </p:cNvPicPr>
          <p:nvPr>
            <p:custDataLst>
              <p:tags r:id="rId11"/>
            </p:custDataLst>
          </p:nvPr>
        </p:nvPicPr>
        <p:blipFill>
          <a:blip r:embed="rId33"/>
          <a:stretch>
            <a:fillRect/>
          </a:stretch>
        </p:blipFill>
        <p:spPr>
          <a:xfrm>
            <a:off x="9048996" y="219711"/>
            <a:ext cx="2739287" cy="572165"/>
          </a:xfrm>
          <a:prstGeom prst="rect">
            <a:avLst/>
          </a:prstGeom>
        </p:spPr>
      </p:pic>
      <p:sp>
        <p:nvSpPr>
          <p:cNvPr id="29" name="AutoShape 135">
            <a:extLst>
              <a:ext uri="{FF2B5EF4-FFF2-40B4-BE49-F238E27FC236}">
                <a16:creationId xmlns:a16="http://schemas.microsoft.com/office/drawing/2014/main" id="{EC551405-E404-8CD6-E301-EE17CC2BA666}"/>
              </a:ext>
            </a:extLst>
          </p:cNvPr>
          <p:cNvSpPr>
            <a:spLocks/>
          </p:cNvSpPr>
          <p:nvPr>
            <p:custDataLst>
              <p:tags r:id="rId12"/>
            </p:custDataLst>
          </p:nvPr>
        </p:nvSpPr>
        <p:spPr bwMode="auto">
          <a:xfrm>
            <a:off x="4768429" y="5395805"/>
            <a:ext cx="255099" cy="201091"/>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rgbClr val="494A49"/>
          </a:solidFill>
          <a:ln>
            <a:noFill/>
          </a:ln>
          <a:effectLst/>
        </p:spPr>
        <p:txBody>
          <a:bodyPr lIns="19048" tIns="19048" rIns="19048" bIns="19048" anchor="ctr"/>
          <a:lstStyle/>
          <a:p>
            <a:pPr defTabSz="171230" fontAlgn="auto">
              <a:spcBef>
                <a:spcPts val="0"/>
              </a:spcBef>
              <a:spcAft>
                <a:spcPts val="0"/>
              </a:spcAft>
              <a:defRPr/>
            </a:pPr>
            <a:endParaRPr lang="es-ES" sz="14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Tree>
    <p:extLst>
      <p:ext uri="{BB962C8B-B14F-4D97-AF65-F5344CB8AC3E}">
        <p14:creationId xmlns:p14="http://schemas.microsoft.com/office/powerpoint/2010/main" val="320507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F7F9298-6C89-44B5-80FA-BBDD8851BEC6}"/>
              </a:ext>
            </a:extLst>
          </p:cNvPr>
          <p:cNvSpPr>
            <a:spLocks noGrp="1"/>
          </p:cNvSpPr>
          <p:nvPr>
            <p:ph idx="1"/>
            <p:custDataLst>
              <p:tags r:id="rId1"/>
            </p:custDataLst>
          </p:nvPr>
        </p:nvSpPr>
        <p:spPr>
          <a:xfrm>
            <a:off x="300038" y="1154514"/>
            <a:ext cx="11720513" cy="4548972"/>
          </a:xfrm>
        </p:spPr>
        <p:txBody>
          <a:bodyPr anchor="ctr"/>
          <a:lstStyle/>
          <a:p>
            <a:pPr marL="0" indent="0" algn="ctr">
              <a:buNone/>
            </a:pPr>
            <a:r>
              <a:rPr lang="fr-CA" sz="5400" b="1" dirty="0">
                <a:solidFill>
                  <a:srgbClr val="1D446B"/>
                </a:solidFill>
              </a:rPr>
              <a:t>VISION STRATÉGIQUE 2030</a:t>
            </a:r>
          </a:p>
        </p:txBody>
      </p:sp>
    </p:spTree>
    <p:extLst>
      <p:ext uri="{BB962C8B-B14F-4D97-AF65-F5344CB8AC3E}">
        <p14:creationId xmlns:p14="http://schemas.microsoft.com/office/powerpoint/2010/main" val="3772940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C70BD42-4922-32C3-F482-419324FE94DD}"/>
              </a:ext>
            </a:extLst>
          </p:cNvPr>
          <p:cNvSpPr/>
          <p:nvPr>
            <p:custDataLst>
              <p:tags r:id="rId1"/>
            </p:custDataLst>
          </p:nvPr>
        </p:nvSpPr>
        <p:spPr>
          <a:xfrm>
            <a:off x="0" y="331502"/>
            <a:ext cx="7646894" cy="9657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nvGrpSpPr>
          <p:cNvPr id="6" name="Groupe 5">
            <a:extLst>
              <a:ext uri="{FF2B5EF4-FFF2-40B4-BE49-F238E27FC236}">
                <a16:creationId xmlns:a16="http://schemas.microsoft.com/office/drawing/2014/main" id="{08CF8466-57E4-36EF-2C53-29DE56E0B607}"/>
              </a:ext>
            </a:extLst>
          </p:cNvPr>
          <p:cNvGrpSpPr/>
          <p:nvPr>
            <p:custDataLst>
              <p:tags r:id="rId2"/>
            </p:custDataLst>
          </p:nvPr>
        </p:nvGrpSpPr>
        <p:grpSpPr>
          <a:xfrm>
            <a:off x="497220" y="409599"/>
            <a:ext cx="6927708" cy="819612"/>
            <a:chOff x="3923094" y="3857990"/>
            <a:chExt cx="2962742" cy="350520"/>
          </a:xfrm>
        </p:grpSpPr>
        <p:sp>
          <p:nvSpPr>
            <p:cNvPr id="7" name="Ellipse 6">
              <a:extLst>
                <a:ext uri="{FF2B5EF4-FFF2-40B4-BE49-F238E27FC236}">
                  <a16:creationId xmlns:a16="http://schemas.microsoft.com/office/drawing/2014/main" id="{D6811E07-EED6-661B-B143-11C3519CDCB7}"/>
                </a:ext>
              </a:extLst>
            </p:cNvPr>
            <p:cNvSpPr/>
            <p:nvPr>
              <p:custDataLst>
                <p:tags r:id="rId5"/>
              </p:custDataLst>
            </p:nvPr>
          </p:nvSpPr>
          <p:spPr>
            <a:xfrm>
              <a:off x="3923094" y="3857990"/>
              <a:ext cx="350520" cy="350520"/>
            </a:xfrm>
            <a:prstGeom prst="ellipse">
              <a:avLst/>
            </a:prstGeom>
            <a:solidFill>
              <a:srgbClr val="E6E6E6"/>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800" dirty="0"/>
            </a:p>
          </p:txBody>
        </p:sp>
        <p:sp>
          <p:nvSpPr>
            <p:cNvPr id="8" name="Rectangle 7">
              <a:extLst>
                <a:ext uri="{FF2B5EF4-FFF2-40B4-BE49-F238E27FC236}">
                  <a16:creationId xmlns:a16="http://schemas.microsoft.com/office/drawing/2014/main" id="{5641B4EB-8F74-9B5C-916A-D40A6E6940D9}"/>
                </a:ext>
              </a:extLst>
            </p:cNvPr>
            <p:cNvSpPr/>
            <p:nvPr>
              <p:custDataLst>
                <p:tags r:id="rId6"/>
              </p:custDataLst>
            </p:nvPr>
          </p:nvSpPr>
          <p:spPr>
            <a:xfrm>
              <a:off x="4326729" y="3913853"/>
              <a:ext cx="2559107" cy="223763"/>
            </a:xfrm>
            <a:prstGeom prst="rect">
              <a:avLst/>
            </a:prstGeom>
            <a:ln>
              <a:noFill/>
            </a:ln>
          </p:spPr>
          <p:txBody>
            <a:bodyPr wrap="square">
              <a:spAutoFit/>
            </a:bodyPr>
            <a:lstStyle/>
            <a:p>
              <a:r>
                <a:rPr lang="fr-CA" sz="2800" b="1" dirty="0">
                  <a:solidFill>
                    <a:schemeClr val="dk1"/>
                  </a:solidFill>
                  <a:latin typeface="+mn-lt"/>
                </a:rPr>
                <a:t>Vision stratégique 2030</a:t>
              </a:r>
            </a:p>
          </p:txBody>
        </p:sp>
      </p:grpSp>
      <p:pic>
        <p:nvPicPr>
          <p:cNvPr id="9" name="Graphique 8" descr="Œil avec un remplissage uni">
            <a:extLst>
              <a:ext uri="{FF2B5EF4-FFF2-40B4-BE49-F238E27FC236}">
                <a16:creationId xmlns:a16="http://schemas.microsoft.com/office/drawing/2014/main" id="{F196F206-5CF3-0001-753C-4A16417376B8}"/>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6223" y="396526"/>
            <a:ext cx="810609" cy="810609"/>
          </a:xfrm>
          <a:prstGeom prst="rect">
            <a:avLst/>
          </a:prstGeom>
        </p:spPr>
      </p:pic>
      <p:sp>
        <p:nvSpPr>
          <p:cNvPr id="2" name="ZoneTexte 1">
            <a:extLst>
              <a:ext uri="{FF2B5EF4-FFF2-40B4-BE49-F238E27FC236}">
                <a16:creationId xmlns:a16="http://schemas.microsoft.com/office/drawing/2014/main" id="{6BE054C3-F78B-E70C-CC6B-03E4F4F517EE}"/>
              </a:ext>
            </a:extLst>
          </p:cNvPr>
          <p:cNvSpPr txBox="1"/>
          <p:nvPr>
            <p:custDataLst>
              <p:tags r:id="rId4"/>
            </p:custDataLst>
          </p:nvPr>
        </p:nvSpPr>
        <p:spPr>
          <a:xfrm>
            <a:off x="626364" y="2340864"/>
            <a:ext cx="10939272" cy="1077218"/>
          </a:xfrm>
          <a:prstGeom prst="rect">
            <a:avLst/>
          </a:prstGeom>
          <a:solidFill>
            <a:schemeClr val="bg1">
              <a:lumMod val="95000"/>
            </a:schemeClr>
          </a:solidFill>
          <a:ln w="28575">
            <a:solidFill>
              <a:srgbClr val="1D446B"/>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600"/>
              </a:spcBef>
            </a:pPr>
            <a:r>
              <a:rPr lang="fr-CA" sz="3200" b="0" i="0" dirty="0">
                <a:solidFill>
                  <a:srgbClr val="333333"/>
                </a:solidFill>
                <a:effectLst/>
                <a:latin typeface="-apple-system"/>
              </a:rPr>
              <a:t>Le Bas-Saint-Laurent, la destination nature et affaires quatre saisons de l’est du Canada.</a:t>
            </a:r>
            <a:endParaRPr lang="fr-CA" sz="2800" dirty="0">
              <a:solidFill>
                <a:schemeClr val="tx2"/>
              </a:solidFill>
            </a:endParaRPr>
          </a:p>
        </p:txBody>
      </p:sp>
    </p:spTree>
    <p:extLst>
      <p:ext uri="{BB962C8B-B14F-4D97-AF65-F5344CB8AC3E}">
        <p14:creationId xmlns:p14="http://schemas.microsoft.com/office/powerpoint/2010/main" val="1721337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D48A5-29BF-A01E-D15A-8732F2F34B12}"/>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A29386BD-49D5-7893-3717-7B1D12EAD1EC}"/>
              </a:ext>
            </a:extLst>
          </p:cNvPr>
          <p:cNvSpPr/>
          <p:nvPr>
            <p:custDataLst>
              <p:tags r:id="rId1"/>
            </p:custDataLst>
          </p:nvPr>
        </p:nvSpPr>
        <p:spPr>
          <a:xfrm>
            <a:off x="-4094" y="2267273"/>
            <a:ext cx="12192000" cy="99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 name="Titre 2">
            <a:extLst>
              <a:ext uri="{FF2B5EF4-FFF2-40B4-BE49-F238E27FC236}">
                <a16:creationId xmlns:a16="http://schemas.microsoft.com/office/drawing/2014/main" id="{FAA24ABA-2DDD-F277-E73D-A10F207529EC}"/>
              </a:ext>
            </a:extLst>
          </p:cNvPr>
          <p:cNvSpPr>
            <a:spLocks noGrp="1"/>
          </p:cNvSpPr>
          <p:nvPr>
            <p:ph type="title"/>
            <p:custDataLst>
              <p:tags r:id="rId2"/>
            </p:custDataLst>
          </p:nvPr>
        </p:nvSpPr>
        <p:spPr>
          <a:xfrm>
            <a:off x="252688" y="125359"/>
            <a:ext cx="11705496" cy="475200"/>
          </a:xfrm>
        </p:spPr>
        <p:txBody>
          <a:bodyPr/>
          <a:lstStyle/>
          <a:p>
            <a:r>
              <a:rPr lang="fr-CA" sz="2400" dirty="0"/>
              <a:t>PLAN STRATÉGIQUE – 2025-2030</a:t>
            </a:r>
          </a:p>
        </p:txBody>
      </p:sp>
      <p:grpSp>
        <p:nvGrpSpPr>
          <p:cNvPr id="18" name="Group 17">
            <a:extLst>
              <a:ext uri="{FF2B5EF4-FFF2-40B4-BE49-F238E27FC236}">
                <a16:creationId xmlns:a16="http://schemas.microsoft.com/office/drawing/2014/main" id="{4FC0A7AC-66A9-18F3-0EDE-8E4BBAC2DB70}"/>
              </a:ext>
            </a:extLst>
          </p:cNvPr>
          <p:cNvGrpSpPr/>
          <p:nvPr>
            <p:custDataLst>
              <p:tags r:id="rId3"/>
            </p:custDataLst>
          </p:nvPr>
        </p:nvGrpSpPr>
        <p:grpSpPr>
          <a:xfrm>
            <a:off x="3237" y="3215910"/>
            <a:ext cx="12192000" cy="2055673"/>
            <a:chOff x="-5431" y="3162153"/>
            <a:chExt cx="12192000" cy="2055673"/>
          </a:xfrm>
        </p:grpSpPr>
        <p:grpSp>
          <p:nvGrpSpPr>
            <p:cNvPr id="13" name="Group 12">
              <a:extLst>
                <a:ext uri="{FF2B5EF4-FFF2-40B4-BE49-F238E27FC236}">
                  <a16:creationId xmlns:a16="http://schemas.microsoft.com/office/drawing/2014/main" id="{8EF4A145-E2B0-56A1-8F07-2D2FA60EBD1A}"/>
                </a:ext>
              </a:extLst>
            </p:cNvPr>
            <p:cNvGrpSpPr/>
            <p:nvPr>
              <p:custDataLst>
                <p:tags r:id="rId19"/>
              </p:custDataLst>
            </p:nvPr>
          </p:nvGrpSpPr>
          <p:grpSpPr>
            <a:xfrm>
              <a:off x="-5431" y="3162153"/>
              <a:ext cx="12192000" cy="2055673"/>
              <a:chOff x="0" y="3181141"/>
              <a:chExt cx="12192000" cy="2055673"/>
            </a:xfrm>
          </p:grpSpPr>
          <p:sp>
            <p:nvSpPr>
              <p:cNvPr id="56" name="Rectangle 55">
                <a:extLst>
                  <a:ext uri="{FF2B5EF4-FFF2-40B4-BE49-F238E27FC236}">
                    <a16:creationId xmlns:a16="http://schemas.microsoft.com/office/drawing/2014/main" id="{3AA243CE-7FB0-7BAC-C131-78329A2AB7D2}"/>
                  </a:ext>
                </a:extLst>
              </p:cNvPr>
              <p:cNvSpPr/>
              <p:nvPr>
                <p:custDataLst>
                  <p:tags r:id="rId22"/>
                </p:custDataLst>
              </p:nvPr>
            </p:nvSpPr>
            <p:spPr>
              <a:xfrm>
                <a:off x="0" y="3394231"/>
                <a:ext cx="12192000" cy="18425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nvGrpSpPr>
              <p:cNvPr id="8" name="Group 7">
                <a:extLst>
                  <a:ext uri="{FF2B5EF4-FFF2-40B4-BE49-F238E27FC236}">
                    <a16:creationId xmlns:a16="http://schemas.microsoft.com/office/drawing/2014/main" id="{FFA186FA-8C3D-0CAE-4EBD-E1A1904620BA}"/>
                  </a:ext>
                </a:extLst>
              </p:cNvPr>
              <p:cNvGrpSpPr/>
              <p:nvPr/>
            </p:nvGrpSpPr>
            <p:grpSpPr>
              <a:xfrm>
                <a:off x="1387236" y="3199429"/>
                <a:ext cx="3534980" cy="369332"/>
                <a:chOff x="2439404" y="2291499"/>
                <a:chExt cx="3534980" cy="369332"/>
              </a:xfrm>
            </p:grpSpPr>
            <p:grpSp>
              <p:nvGrpSpPr>
                <p:cNvPr id="7" name="Group 6">
                  <a:extLst>
                    <a:ext uri="{FF2B5EF4-FFF2-40B4-BE49-F238E27FC236}">
                      <a16:creationId xmlns:a16="http://schemas.microsoft.com/office/drawing/2014/main" id="{081173C9-37A8-F3E5-CEF4-534EA0C28A88}"/>
                    </a:ext>
                  </a:extLst>
                </p:cNvPr>
                <p:cNvGrpSpPr/>
                <p:nvPr/>
              </p:nvGrpSpPr>
              <p:grpSpPr>
                <a:xfrm>
                  <a:off x="2439404" y="2291499"/>
                  <a:ext cx="3534980" cy="369332"/>
                  <a:chOff x="2421319" y="1829816"/>
                  <a:chExt cx="3534980" cy="369332"/>
                </a:xfrm>
              </p:grpSpPr>
              <p:sp>
                <p:nvSpPr>
                  <p:cNvPr id="58" name="Ellipse 57">
                    <a:extLst>
                      <a:ext uri="{FF2B5EF4-FFF2-40B4-BE49-F238E27FC236}">
                        <a16:creationId xmlns:a16="http://schemas.microsoft.com/office/drawing/2014/main" id="{FD98F288-9745-8E00-7C01-F729C34720C2}"/>
                      </a:ext>
                    </a:extLst>
                  </p:cNvPr>
                  <p:cNvSpPr/>
                  <p:nvPr>
                    <p:custDataLst>
                      <p:tags r:id="rId27"/>
                    </p:custDataLst>
                  </p:nvPr>
                </p:nvSpPr>
                <p:spPr>
                  <a:xfrm>
                    <a:off x="2421319" y="1829816"/>
                    <a:ext cx="350520" cy="350520"/>
                  </a:xfrm>
                  <a:prstGeom prst="ellipse">
                    <a:avLst/>
                  </a:prstGeom>
                  <a:solidFill>
                    <a:srgbClr val="E6E6E6"/>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9" name="Rectangle 58">
                    <a:extLst>
                      <a:ext uri="{FF2B5EF4-FFF2-40B4-BE49-F238E27FC236}">
                        <a16:creationId xmlns:a16="http://schemas.microsoft.com/office/drawing/2014/main" id="{3ECB7152-9316-3ABE-BE9E-4C54670558FC}"/>
                      </a:ext>
                    </a:extLst>
                  </p:cNvPr>
                  <p:cNvSpPr/>
                  <p:nvPr>
                    <p:custDataLst>
                      <p:tags r:id="rId28"/>
                    </p:custDataLst>
                  </p:nvPr>
                </p:nvSpPr>
                <p:spPr>
                  <a:xfrm>
                    <a:off x="2824954" y="1829816"/>
                    <a:ext cx="3131345" cy="369332"/>
                  </a:xfrm>
                  <a:prstGeom prst="rect">
                    <a:avLst/>
                  </a:prstGeom>
                </p:spPr>
                <p:txBody>
                  <a:bodyPr wrap="square">
                    <a:spAutoFit/>
                  </a:bodyPr>
                  <a:lstStyle/>
                  <a:p>
                    <a:r>
                      <a:rPr lang="fr-CA" b="1" dirty="0">
                        <a:solidFill>
                          <a:schemeClr val="dk1"/>
                        </a:solidFill>
                        <a:latin typeface="+mn-lt"/>
                      </a:rPr>
                      <a:t>Opportunités majeures</a:t>
                    </a:r>
                  </a:p>
                </p:txBody>
              </p:sp>
            </p:grpSp>
            <p:sp>
              <p:nvSpPr>
                <p:cNvPr id="63" name="AutoShape 119">
                  <a:extLst>
                    <a:ext uri="{FF2B5EF4-FFF2-40B4-BE49-F238E27FC236}">
                      <a16:creationId xmlns:a16="http://schemas.microsoft.com/office/drawing/2014/main" id="{B82C7706-66FD-30E0-73EE-2E736A7E13C7}"/>
                    </a:ext>
                  </a:extLst>
                </p:cNvPr>
                <p:cNvSpPr>
                  <a:spLocks/>
                </p:cNvSpPr>
                <p:nvPr>
                  <p:custDataLst>
                    <p:tags r:id="rId26"/>
                  </p:custDataLst>
                </p:nvPr>
              </p:nvSpPr>
              <p:spPr bwMode="auto">
                <a:xfrm>
                  <a:off x="2490061" y="2334847"/>
                  <a:ext cx="249205" cy="2412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494A49"/>
                </a:solidFill>
                <a:ln>
                  <a:noFill/>
                </a:ln>
                <a:effectLst/>
              </p:spPr>
              <p:txBody>
                <a:bodyPr lIns="19048" tIns="19048" rIns="19048" bIns="19048" anchor="ctr"/>
                <a:lstStyle/>
                <a:p>
                  <a:pPr defTabSz="171230" fontAlgn="auto">
                    <a:spcBef>
                      <a:spcPts val="0"/>
                    </a:spcBef>
                    <a:spcAft>
                      <a:spcPts val="0"/>
                    </a:spcAft>
                    <a:defRPr/>
                  </a:pPr>
                  <a:endParaRPr lang="es-ES" sz="105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9" name="Group 8">
                <a:extLst>
                  <a:ext uri="{FF2B5EF4-FFF2-40B4-BE49-F238E27FC236}">
                    <a16:creationId xmlns:a16="http://schemas.microsoft.com/office/drawing/2014/main" id="{52DBE433-F2FB-8216-8561-8FF88E7D7948}"/>
                  </a:ext>
                </a:extLst>
              </p:cNvPr>
              <p:cNvGrpSpPr/>
              <p:nvPr/>
            </p:nvGrpSpPr>
            <p:grpSpPr>
              <a:xfrm>
                <a:off x="7197725" y="3181141"/>
                <a:ext cx="3534980" cy="369332"/>
                <a:chOff x="7799769" y="1808353"/>
                <a:chExt cx="3534980" cy="369332"/>
              </a:xfrm>
            </p:grpSpPr>
            <p:sp>
              <p:nvSpPr>
                <p:cNvPr id="61" name="Ellipse 60">
                  <a:extLst>
                    <a:ext uri="{FF2B5EF4-FFF2-40B4-BE49-F238E27FC236}">
                      <a16:creationId xmlns:a16="http://schemas.microsoft.com/office/drawing/2014/main" id="{D7E07407-84B8-3FDB-FA6F-F4EB7167FB05}"/>
                    </a:ext>
                  </a:extLst>
                </p:cNvPr>
                <p:cNvSpPr/>
                <p:nvPr>
                  <p:custDataLst>
                    <p:tags r:id="rId23"/>
                  </p:custDataLst>
                </p:nvPr>
              </p:nvSpPr>
              <p:spPr>
                <a:xfrm>
                  <a:off x="7799769" y="1808353"/>
                  <a:ext cx="350520" cy="350520"/>
                </a:xfrm>
                <a:prstGeom prst="ellipse">
                  <a:avLst/>
                </a:prstGeom>
                <a:solidFill>
                  <a:srgbClr val="E6E6E6"/>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2" name="Rectangle 61">
                  <a:extLst>
                    <a:ext uri="{FF2B5EF4-FFF2-40B4-BE49-F238E27FC236}">
                      <a16:creationId xmlns:a16="http://schemas.microsoft.com/office/drawing/2014/main" id="{0467D0C3-CE8D-60C1-83B3-E2BB4B5B40FE}"/>
                    </a:ext>
                  </a:extLst>
                </p:cNvPr>
                <p:cNvSpPr/>
                <p:nvPr>
                  <p:custDataLst>
                    <p:tags r:id="rId24"/>
                  </p:custDataLst>
                </p:nvPr>
              </p:nvSpPr>
              <p:spPr>
                <a:xfrm>
                  <a:off x="8203404" y="1808353"/>
                  <a:ext cx="3131345" cy="369332"/>
                </a:xfrm>
                <a:prstGeom prst="rect">
                  <a:avLst/>
                </a:prstGeom>
              </p:spPr>
              <p:txBody>
                <a:bodyPr wrap="square">
                  <a:spAutoFit/>
                </a:bodyPr>
                <a:lstStyle/>
                <a:p>
                  <a:r>
                    <a:rPr lang="fr-CA" b="1" dirty="0">
                      <a:solidFill>
                        <a:schemeClr val="dk1"/>
                      </a:solidFill>
                      <a:latin typeface="+mn-lt"/>
                    </a:rPr>
                    <a:t>Vulnérabilités majeures</a:t>
                  </a:r>
                </a:p>
              </p:txBody>
            </p:sp>
            <p:sp>
              <p:nvSpPr>
                <p:cNvPr id="64" name="AutoShape 62">
                  <a:extLst>
                    <a:ext uri="{FF2B5EF4-FFF2-40B4-BE49-F238E27FC236}">
                      <a16:creationId xmlns:a16="http://schemas.microsoft.com/office/drawing/2014/main" id="{2C6BC347-9952-A986-E39C-685738777C5D}"/>
                    </a:ext>
                  </a:extLst>
                </p:cNvPr>
                <p:cNvSpPr>
                  <a:spLocks/>
                </p:cNvSpPr>
                <p:nvPr>
                  <p:custDataLst>
                    <p:tags r:id="rId25"/>
                  </p:custDataLst>
                </p:nvPr>
              </p:nvSpPr>
              <p:spPr bwMode="auto">
                <a:xfrm>
                  <a:off x="7851220" y="1887927"/>
                  <a:ext cx="247618" cy="2412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solidFill>
                  <a:srgbClr val="494A49"/>
                </a:solidFill>
                <a:ln>
                  <a:noFill/>
                </a:ln>
                <a:effectLst/>
              </p:spPr>
              <p:txBody>
                <a:bodyPr lIns="19048" tIns="19048" rIns="19048" bIns="19048" anchor="ctr"/>
                <a:lstStyle/>
                <a:p>
                  <a:pPr defTabSz="171230" fontAlgn="auto">
                    <a:spcBef>
                      <a:spcPts val="0"/>
                    </a:spcBef>
                    <a:spcAft>
                      <a:spcPts val="0"/>
                    </a:spcAft>
                    <a:defRPr/>
                  </a:pPr>
                  <a:endParaRPr lang="es-ES" sz="105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sp>
          <p:nvSpPr>
            <p:cNvPr id="31" name="Rectangle 30">
              <a:extLst>
                <a:ext uri="{FF2B5EF4-FFF2-40B4-BE49-F238E27FC236}">
                  <a16:creationId xmlns:a16="http://schemas.microsoft.com/office/drawing/2014/main" id="{802A8D3F-7BD9-847E-1E09-8138C5D0D447}"/>
                </a:ext>
              </a:extLst>
            </p:cNvPr>
            <p:cNvSpPr/>
            <p:nvPr>
              <p:custDataLst>
                <p:tags r:id="rId20"/>
              </p:custDataLst>
            </p:nvPr>
          </p:nvSpPr>
          <p:spPr>
            <a:xfrm>
              <a:off x="180359" y="3817050"/>
              <a:ext cx="5661643" cy="1323439"/>
            </a:xfrm>
            <a:prstGeom prst="rect">
              <a:avLst/>
            </a:prstGeom>
            <a:noFill/>
            <a:ln>
              <a:noFill/>
            </a:ln>
          </p:spPr>
          <p:style>
            <a:lnRef idx="2">
              <a:schemeClr val="dk1"/>
            </a:lnRef>
            <a:fillRef idx="1">
              <a:schemeClr val="lt1"/>
            </a:fillRef>
            <a:effectRef idx="0">
              <a:schemeClr val="dk1"/>
            </a:effectRef>
            <a:fontRef idx="minor">
              <a:schemeClr val="dk1"/>
            </a:fontRef>
          </p:style>
          <p:txBody>
            <a:bodyPr numCol="1" rtlCol="0" anchor="t"/>
            <a:lstStyle/>
            <a:p>
              <a:pPr marL="180975" lvl="2" indent="-180975" eaLnBrk="0" hangingPunct="0">
                <a:spcBef>
                  <a:spcPts val="0"/>
                </a:spcBef>
                <a:spcAft>
                  <a:spcPts val="300"/>
                </a:spcAft>
                <a:buClr>
                  <a:srgbClr val="EE1B2B"/>
                </a:buClr>
                <a:buFont typeface="Arial" panose="020B0604020202020204" pitchFamily="34" charset="0"/>
                <a:buChar char="•"/>
              </a:pPr>
              <a:endParaRPr lang="fr-CA" sz="1400" dirty="0">
                <a:solidFill>
                  <a:srgbClr val="4E443C"/>
                </a:solidFill>
              </a:endParaRPr>
            </a:p>
          </p:txBody>
        </p:sp>
        <p:sp>
          <p:nvSpPr>
            <p:cNvPr id="52" name="Rectangle 51">
              <a:extLst>
                <a:ext uri="{FF2B5EF4-FFF2-40B4-BE49-F238E27FC236}">
                  <a16:creationId xmlns:a16="http://schemas.microsoft.com/office/drawing/2014/main" id="{C34FC228-7F22-86CA-801C-ECBB8A667225}"/>
                </a:ext>
              </a:extLst>
            </p:cNvPr>
            <p:cNvSpPr/>
            <p:nvPr>
              <p:custDataLst>
                <p:tags r:id="rId21"/>
              </p:custDataLst>
            </p:nvPr>
          </p:nvSpPr>
          <p:spPr>
            <a:xfrm>
              <a:off x="5950911" y="3821657"/>
              <a:ext cx="5994399" cy="307777"/>
            </a:xfrm>
            <a:prstGeom prst="rect">
              <a:avLst/>
            </a:prstGeom>
          </p:spPr>
          <p:txBody>
            <a:bodyPr wrap="square">
              <a:spAutoFit/>
            </a:bodyPr>
            <a:lstStyle/>
            <a:p>
              <a:pPr marL="180975" lvl="2" indent="-180975" eaLnBrk="0" hangingPunct="0">
                <a:spcBef>
                  <a:spcPts val="0"/>
                </a:spcBef>
                <a:spcAft>
                  <a:spcPts val="300"/>
                </a:spcAft>
                <a:buClr>
                  <a:srgbClr val="EE1B2B"/>
                </a:buClr>
                <a:buFont typeface="Arial" panose="020B0604020202020204" pitchFamily="34" charset="0"/>
                <a:buChar char="•"/>
              </a:pPr>
              <a:endParaRPr lang="fr-CA" sz="1400" dirty="0">
                <a:solidFill>
                  <a:srgbClr val="4E443C"/>
                </a:solidFill>
                <a:latin typeface="+mj-lt"/>
              </a:endParaRPr>
            </a:p>
          </p:txBody>
        </p:sp>
      </p:grpSp>
      <p:sp>
        <p:nvSpPr>
          <p:cNvPr id="44" name="Rectangle 43">
            <a:extLst>
              <a:ext uri="{FF2B5EF4-FFF2-40B4-BE49-F238E27FC236}">
                <a16:creationId xmlns:a16="http://schemas.microsoft.com/office/drawing/2014/main" id="{03F52265-1201-3C99-F8F5-4E2484FE4D5F}"/>
              </a:ext>
            </a:extLst>
          </p:cNvPr>
          <p:cNvSpPr/>
          <p:nvPr>
            <p:custDataLst>
              <p:tags r:id="rId4"/>
            </p:custDataLst>
          </p:nvPr>
        </p:nvSpPr>
        <p:spPr>
          <a:xfrm>
            <a:off x="0" y="1002948"/>
            <a:ext cx="12192000" cy="8046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CA" sz="2000" b="1" i="0" dirty="0">
                <a:solidFill>
                  <a:srgbClr val="1D446B"/>
                </a:solidFill>
                <a:effectLst/>
                <a:latin typeface="Arial" panose="020B0604020202020204" pitchFamily="34" charset="0"/>
                <a:cs typeface="Arial" panose="020B0604020202020204" pitchFamily="34" charset="0"/>
              </a:rPr>
              <a:t>Le Bas-Saint-Laurent, la destination nature et affaires quatre saisons de l’est du Canada</a:t>
            </a:r>
            <a:r>
              <a:rPr lang="fr-CA" sz="2400" b="0" i="0" dirty="0">
                <a:solidFill>
                  <a:srgbClr val="1D446B"/>
                </a:solidFill>
                <a:effectLst/>
                <a:latin typeface="-apple-system"/>
              </a:rPr>
              <a:t>.</a:t>
            </a:r>
            <a:endParaRPr lang="fr-CA" sz="2000" dirty="0">
              <a:solidFill>
                <a:srgbClr val="1D446B"/>
              </a:solidFill>
            </a:endParaRPr>
          </a:p>
        </p:txBody>
      </p:sp>
      <p:grpSp>
        <p:nvGrpSpPr>
          <p:cNvPr id="17" name="Group 16">
            <a:extLst>
              <a:ext uri="{FF2B5EF4-FFF2-40B4-BE49-F238E27FC236}">
                <a16:creationId xmlns:a16="http://schemas.microsoft.com/office/drawing/2014/main" id="{C95C93AC-1B1C-CD7D-94A0-F43910BCE7F5}"/>
              </a:ext>
            </a:extLst>
          </p:cNvPr>
          <p:cNvGrpSpPr/>
          <p:nvPr>
            <p:custDataLst>
              <p:tags r:id="rId5"/>
            </p:custDataLst>
          </p:nvPr>
        </p:nvGrpSpPr>
        <p:grpSpPr>
          <a:xfrm>
            <a:off x="4538273" y="638454"/>
            <a:ext cx="3520607" cy="382389"/>
            <a:chOff x="4717176" y="509669"/>
            <a:chExt cx="3520607" cy="382389"/>
          </a:xfrm>
        </p:grpSpPr>
        <p:sp>
          <p:nvSpPr>
            <p:cNvPr id="46" name="Rectangle 45">
              <a:extLst>
                <a:ext uri="{FF2B5EF4-FFF2-40B4-BE49-F238E27FC236}">
                  <a16:creationId xmlns:a16="http://schemas.microsoft.com/office/drawing/2014/main" id="{77C3A919-2D47-E09F-8D94-80EAF24F1BB8}"/>
                </a:ext>
              </a:extLst>
            </p:cNvPr>
            <p:cNvSpPr/>
            <p:nvPr>
              <p:custDataLst>
                <p:tags r:id="rId17"/>
              </p:custDataLst>
            </p:nvPr>
          </p:nvSpPr>
          <p:spPr>
            <a:xfrm>
              <a:off x="5106438" y="522726"/>
              <a:ext cx="3131345" cy="369332"/>
            </a:xfrm>
            <a:prstGeom prst="rect">
              <a:avLst/>
            </a:prstGeom>
          </p:spPr>
          <p:txBody>
            <a:bodyPr wrap="square">
              <a:spAutoFit/>
            </a:bodyPr>
            <a:lstStyle/>
            <a:p>
              <a:r>
                <a:rPr lang="fr-CA" b="1" dirty="0">
                  <a:solidFill>
                    <a:schemeClr val="dk1"/>
                  </a:solidFill>
                  <a:latin typeface="+mn-lt"/>
                </a:rPr>
                <a:t>Vision stratégique 2030</a:t>
              </a:r>
            </a:p>
          </p:txBody>
        </p:sp>
        <p:grpSp>
          <p:nvGrpSpPr>
            <p:cNvPr id="16" name="Group 15">
              <a:extLst>
                <a:ext uri="{FF2B5EF4-FFF2-40B4-BE49-F238E27FC236}">
                  <a16:creationId xmlns:a16="http://schemas.microsoft.com/office/drawing/2014/main" id="{FEEF18BB-14BD-E04A-35B7-1EEC439648CB}"/>
                </a:ext>
              </a:extLst>
            </p:cNvPr>
            <p:cNvGrpSpPr/>
            <p:nvPr/>
          </p:nvGrpSpPr>
          <p:grpSpPr>
            <a:xfrm>
              <a:off x="4717176" y="509669"/>
              <a:ext cx="377612" cy="350520"/>
              <a:chOff x="7877431" y="379134"/>
              <a:chExt cx="377612" cy="350520"/>
            </a:xfrm>
          </p:grpSpPr>
          <p:sp>
            <p:nvSpPr>
              <p:cNvPr id="48" name="Ellipse 35">
                <a:extLst>
                  <a:ext uri="{FF2B5EF4-FFF2-40B4-BE49-F238E27FC236}">
                    <a16:creationId xmlns:a16="http://schemas.microsoft.com/office/drawing/2014/main" id="{7FBB7801-8A68-7490-A1F5-0E1DAA04F3BF}"/>
                  </a:ext>
                </a:extLst>
              </p:cNvPr>
              <p:cNvSpPr/>
              <p:nvPr>
                <p:custDataLst>
                  <p:tags r:id="rId18"/>
                </p:custDataLst>
              </p:nvPr>
            </p:nvSpPr>
            <p:spPr>
              <a:xfrm>
                <a:off x="7877431" y="379134"/>
                <a:ext cx="350520" cy="350520"/>
              </a:xfrm>
              <a:prstGeom prst="ellipse">
                <a:avLst/>
              </a:prstGeom>
              <a:solidFill>
                <a:srgbClr val="E6E6E6"/>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a:t>
                </a:r>
              </a:p>
            </p:txBody>
          </p:sp>
          <p:pic>
            <p:nvPicPr>
              <p:cNvPr id="2" name="Graphic 1" descr="Eye">
                <a:extLst>
                  <a:ext uri="{FF2B5EF4-FFF2-40B4-BE49-F238E27FC236}">
                    <a16:creationId xmlns:a16="http://schemas.microsoft.com/office/drawing/2014/main" id="{32B98217-6A44-9997-2DAE-2B516D1CA578}"/>
                  </a:ext>
                </a:extLst>
              </p:cNvPr>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7880318" y="431816"/>
                <a:ext cx="374725" cy="248307"/>
              </a:xfrm>
              <a:prstGeom prst="rect">
                <a:avLst/>
              </a:prstGeom>
            </p:spPr>
          </p:pic>
        </p:grpSp>
      </p:grpSp>
      <p:grpSp>
        <p:nvGrpSpPr>
          <p:cNvPr id="10" name="Group 9">
            <a:extLst>
              <a:ext uri="{FF2B5EF4-FFF2-40B4-BE49-F238E27FC236}">
                <a16:creationId xmlns:a16="http://schemas.microsoft.com/office/drawing/2014/main" id="{99E9BD78-6930-C810-FE3B-0ABD11F1B7FC}"/>
              </a:ext>
            </a:extLst>
          </p:cNvPr>
          <p:cNvGrpSpPr/>
          <p:nvPr>
            <p:custDataLst>
              <p:tags r:id="rId6"/>
            </p:custDataLst>
          </p:nvPr>
        </p:nvGrpSpPr>
        <p:grpSpPr>
          <a:xfrm>
            <a:off x="4872670" y="1947863"/>
            <a:ext cx="3534980" cy="369332"/>
            <a:chOff x="4942269" y="635301"/>
            <a:chExt cx="3534980" cy="369332"/>
          </a:xfrm>
        </p:grpSpPr>
        <p:grpSp>
          <p:nvGrpSpPr>
            <p:cNvPr id="39" name="Groupe 38">
              <a:extLst>
                <a:ext uri="{FF2B5EF4-FFF2-40B4-BE49-F238E27FC236}">
                  <a16:creationId xmlns:a16="http://schemas.microsoft.com/office/drawing/2014/main" id="{177A26BD-D85D-626C-553A-3D0183B78FAF}"/>
                </a:ext>
              </a:extLst>
            </p:cNvPr>
            <p:cNvGrpSpPr/>
            <p:nvPr>
              <p:custDataLst>
                <p:tags r:id="rId15"/>
              </p:custDataLst>
            </p:nvPr>
          </p:nvGrpSpPr>
          <p:grpSpPr>
            <a:xfrm>
              <a:off x="4942269" y="635301"/>
              <a:ext cx="350520" cy="350520"/>
              <a:chOff x="7612380" y="640080"/>
              <a:chExt cx="350520" cy="350520"/>
            </a:xfrm>
          </p:grpSpPr>
          <p:sp>
            <p:nvSpPr>
              <p:cNvPr id="40" name="Ellipse 39">
                <a:extLst>
                  <a:ext uri="{FF2B5EF4-FFF2-40B4-BE49-F238E27FC236}">
                    <a16:creationId xmlns:a16="http://schemas.microsoft.com/office/drawing/2014/main" id="{2A589390-48D0-82AB-10AE-43EDB31F92B6}"/>
                  </a:ext>
                </a:extLst>
              </p:cNvPr>
              <p:cNvSpPr/>
              <p:nvPr/>
            </p:nvSpPr>
            <p:spPr>
              <a:xfrm>
                <a:off x="7612380" y="640080"/>
                <a:ext cx="350520" cy="350520"/>
              </a:xfrm>
              <a:prstGeom prst="ellipse">
                <a:avLst/>
              </a:prstGeom>
              <a:solidFill>
                <a:srgbClr val="E6E6E6"/>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1" name="AutoShape 123">
                <a:extLst>
                  <a:ext uri="{FF2B5EF4-FFF2-40B4-BE49-F238E27FC236}">
                    <a16:creationId xmlns:a16="http://schemas.microsoft.com/office/drawing/2014/main" id="{26E6E271-6F90-4527-CFB8-3F2A404633E6}"/>
                  </a:ext>
                </a:extLst>
              </p:cNvPr>
              <p:cNvSpPr>
                <a:spLocks/>
              </p:cNvSpPr>
              <p:nvPr/>
            </p:nvSpPr>
            <p:spPr bwMode="auto">
              <a:xfrm>
                <a:off x="7678078" y="710773"/>
                <a:ext cx="219124" cy="2091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494A49"/>
              </a:solidFill>
              <a:ln>
                <a:noFill/>
              </a:ln>
              <a:effectLst/>
            </p:spPr>
            <p:txBody>
              <a:bodyPr lIns="19048" tIns="19048" rIns="19048" bIns="19048" anchor="ctr"/>
              <a:lstStyle/>
              <a:p>
                <a:pPr defTabSz="171230" fontAlgn="auto">
                  <a:spcBef>
                    <a:spcPts val="0"/>
                  </a:spcBef>
                  <a:spcAft>
                    <a:spcPts val="0"/>
                  </a:spcAft>
                  <a:defRPr/>
                </a:pPr>
                <a:endParaRPr lang="es-ES" sz="105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sp>
          <p:nvSpPr>
            <p:cNvPr id="42" name="Rectangle 41">
              <a:extLst>
                <a:ext uri="{FF2B5EF4-FFF2-40B4-BE49-F238E27FC236}">
                  <a16:creationId xmlns:a16="http://schemas.microsoft.com/office/drawing/2014/main" id="{C3544341-E06D-BC87-E0F9-E7BB4AEBE8A0}"/>
                </a:ext>
              </a:extLst>
            </p:cNvPr>
            <p:cNvSpPr/>
            <p:nvPr>
              <p:custDataLst>
                <p:tags r:id="rId16"/>
              </p:custDataLst>
            </p:nvPr>
          </p:nvSpPr>
          <p:spPr>
            <a:xfrm>
              <a:off x="5345904" y="635301"/>
              <a:ext cx="3131345" cy="369332"/>
            </a:xfrm>
            <a:prstGeom prst="rect">
              <a:avLst/>
            </a:prstGeom>
          </p:spPr>
          <p:txBody>
            <a:bodyPr wrap="square">
              <a:spAutoFit/>
            </a:bodyPr>
            <a:lstStyle/>
            <a:p>
              <a:r>
                <a:rPr lang="fr-CA" b="1" dirty="0">
                  <a:solidFill>
                    <a:schemeClr val="dk1"/>
                  </a:solidFill>
                  <a:latin typeface="+mn-lt"/>
                </a:rPr>
                <a:t>Ambitions 2030</a:t>
              </a:r>
            </a:p>
          </p:txBody>
        </p:sp>
      </p:grpSp>
      <p:sp>
        <p:nvSpPr>
          <p:cNvPr id="12" name="Rectangle 11">
            <a:extLst>
              <a:ext uri="{FF2B5EF4-FFF2-40B4-BE49-F238E27FC236}">
                <a16:creationId xmlns:a16="http://schemas.microsoft.com/office/drawing/2014/main" id="{7E8E45F3-7E50-5FE0-836B-03E41AA34057}"/>
              </a:ext>
            </a:extLst>
          </p:cNvPr>
          <p:cNvSpPr/>
          <p:nvPr>
            <p:custDataLst>
              <p:tags r:id="rId7"/>
            </p:custDataLst>
          </p:nvPr>
        </p:nvSpPr>
        <p:spPr>
          <a:xfrm>
            <a:off x="26178" y="3577417"/>
            <a:ext cx="5933402" cy="1443034"/>
          </a:xfrm>
          <a:prstGeom prst="rect">
            <a:avLst/>
          </a:prstGeom>
          <a:noFill/>
          <a:ln>
            <a:noFill/>
          </a:ln>
        </p:spPr>
        <p:style>
          <a:lnRef idx="2">
            <a:schemeClr val="dk1"/>
          </a:lnRef>
          <a:fillRef idx="1">
            <a:schemeClr val="lt1"/>
          </a:fillRef>
          <a:effectRef idx="0">
            <a:schemeClr val="dk1"/>
          </a:effectRef>
          <a:fontRef idx="minor">
            <a:schemeClr val="dk1"/>
          </a:fontRef>
        </p:style>
        <p:txBody>
          <a:bodyPr numCol="1" rtlCol="0" anchor="t"/>
          <a:lstStyle/>
          <a:p>
            <a:pPr marL="285750" lvl="2" indent="-285750">
              <a:spcAft>
                <a:spcPts val="600"/>
              </a:spcAft>
              <a:buClr>
                <a:srgbClr val="1D446B"/>
              </a:buClr>
              <a:buFont typeface="Wingdings" panose="05000000000000000000" pitchFamily="2" charset="2"/>
              <a:buChar char="§"/>
              <a:defRPr/>
            </a:pPr>
            <a:r>
              <a:rPr lang="fr-CA" sz="1400" b="1" dirty="0">
                <a:solidFill>
                  <a:srgbClr val="1D446B"/>
                </a:solidFill>
              </a:rPr>
              <a:t>Équipe : </a:t>
            </a:r>
            <a:r>
              <a:rPr lang="fr-CA" sz="1400" dirty="0">
                <a:solidFill>
                  <a:schemeClr val="tx2"/>
                </a:solidFill>
              </a:rPr>
              <a:t>La force de leadership d’une équipe dynamique, experte et accessible.</a:t>
            </a:r>
          </a:p>
          <a:p>
            <a:pPr marL="285750" lvl="2" indent="-285750">
              <a:spcAft>
                <a:spcPts val="600"/>
              </a:spcAft>
              <a:buClr>
                <a:srgbClr val="1D446B"/>
              </a:buClr>
              <a:buFont typeface="Wingdings" panose="05000000000000000000" pitchFamily="2" charset="2"/>
              <a:buChar char="§"/>
              <a:defRPr/>
            </a:pPr>
            <a:r>
              <a:rPr lang="fr-CA" sz="1400" b="1" dirty="0">
                <a:solidFill>
                  <a:srgbClr val="1D446B"/>
                </a:solidFill>
              </a:rPr>
              <a:t>Notoriété : </a:t>
            </a:r>
            <a:r>
              <a:rPr lang="fr-CA" sz="1400" dirty="0">
                <a:solidFill>
                  <a:schemeClr val="tx2"/>
                </a:solidFill>
              </a:rPr>
              <a:t>La force de l’image de marque et la solide réputation de l’organisation. </a:t>
            </a:r>
          </a:p>
          <a:p>
            <a:pPr marL="285750" lvl="2" indent="-285750">
              <a:spcAft>
                <a:spcPts val="600"/>
              </a:spcAft>
              <a:buClr>
                <a:srgbClr val="1D446B"/>
              </a:buClr>
              <a:buFont typeface="Wingdings" panose="05000000000000000000" pitchFamily="2" charset="2"/>
              <a:buChar char="§"/>
              <a:defRPr/>
            </a:pPr>
            <a:r>
              <a:rPr lang="fr-CA" sz="1400" b="1" dirty="0">
                <a:solidFill>
                  <a:srgbClr val="1D446B"/>
                </a:solidFill>
              </a:rPr>
              <a:t>Culture : </a:t>
            </a:r>
            <a:r>
              <a:rPr lang="fr-CA" sz="1400" dirty="0">
                <a:solidFill>
                  <a:schemeClr val="tx2"/>
                </a:solidFill>
              </a:rPr>
              <a:t>La culture de « proximité terrain » et de l’approche d’accompagnement.</a:t>
            </a:r>
          </a:p>
          <a:p>
            <a:pPr marL="285750" lvl="2" indent="-285750">
              <a:spcAft>
                <a:spcPts val="600"/>
              </a:spcAft>
              <a:buClr>
                <a:srgbClr val="1D446B"/>
              </a:buClr>
              <a:buFont typeface="Wingdings" panose="05000000000000000000" pitchFamily="2" charset="2"/>
              <a:buChar char="§"/>
              <a:defRPr/>
            </a:pPr>
            <a:r>
              <a:rPr lang="fr-CA" sz="1400" b="1" dirty="0">
                <a:solidFill>
                  <a:srgbClr val="1D446B"/>
                </a:solidFill>
              </a:rPr>
              <a:t>Valeur perçue : </a:t>
            </a:r>
            <a:r>
              <a:rPr lang="fr-CA" sz="1400" dirty="0">
                <a:solidFill>
                  <a:schemeClr val="tx2"/>
                </a:solidFill>
              </a:rPr>
              <a:t>Une association créatrice de valeur pour son industrie.</a:t>
            </a:r>
          </a:p>
          <a:p>
            <a:pPr marL="285750" lvl="2" indent="-285750">
              <a:spcAft>
                <a:spcPts val="600"/>
              </a:spcAft>
              <a:buClr>
                <a:srgbClr val="1D446B"/>
              </a:buClr>
              <a:buFont typeface="Wingdings" panose="05000000000000000000" pitchFamily="2" charset="2"/>
              <a:buChar char="§"/>
              <a:defRPr/>
            </a:pPr>
            <a:r>
              <a:rPr lang="fr-CA" sz="1400" b="1" dirty="0">
                <a:solidFill>
                  <a:srgbClr val="1D446B"/>
                </a:solidFill>
              </a:rPr>
              <a:t>Tendance : </a:t>
            </a:r>
            <a:r>
              <a:rPr lang="fr-CA" sz="1400" dirty="0">
                <a:solidFill>
                  <a:schemeClr val="tx2"/>
                </a:solidFill>
              </a:rPr>
              <a:t>Une offre touristique en ligne avec les tendances de l’industrie.</a:t>
            </a:r>
          </a:p>
        </p:txBody>
      </p:sp>
      <p:sp>
        <p:nvSpPr>
          <p:cNvPr id="22" name="Rectangle 21">
            <a:extLst>
              <a:ext uri="{FF2B5EF4-FFF2-40B4-BE49-F238E27FC236}">
                <a16:creationId xmlns:a16="http://schemas.microsoft.com/office/drawing/2014/main" id="{23E72625-4AF6-CBF3-E6BF-667AB6AE4B9B}"/>
              </a:ext>
            </a:extLst>
          </p:cNvPr>
          <p:cNvSpPr/>
          <p:nvPr>
            <p:custDataLst>
              <p:tags r:id="rId8"/>
            </p:custDataLst>
          </p:nvPr>
        </p:nvSpPr>
        <p:spPr>
          <a:xfrm>
            <a:off x="5821532" y="3584721"/>
            <a:ext cx="6344291" cy="1636998"/>
          </a:xfrm>
          <a:prstGeom prst="rect">
            <a:avLst/>
          </a:prstGeom>
          <a:noFill/>
          <a:ln>
            <a:noFill/>
          </a:ln>
        </p:spPr>
        <p:style>
          <a:lnRef idx="2">
            <a:schemeClr val="dk1"/>
          </a:lnRef>
          <a:fillRef idx="1">
            <a:schemeClr val="lt1"/>
          </a:fillRef>
          <a:effectRef idx="0">
            <a:schemeClr val="dk1"/>
          </a:effectRef>
          <a:fontRef idx="minor">
            <a:schemeClr val="dk1"/>
          </a:fontRef>
        </p:style>
        <p:txBody>
          <a:bodyPr numCol="1" rtlCol="0" anchor="t"/>
          <a:lstStyle/>
          <a:p>
            <a:pPr marL="285750" lvl="2" indent="-285750">
              <a:spcAft>
                <a:spcPts val="600"/>
              </a:spcAft>
              <a:buClr>
                <a:srgbClr val="1D446B"/>
              </a:buClr>
              <a:buFont typeface="Wingdings" panose="05000000000000000000" pitchFamily="2" charset="2"/>
              <a:buChar char="§"/>
            </a:pPr>
            <a:r>
              <a:rPr lang="fr-CA" sz="1400" b="1" dirty="0">
                <a:solidFill>
                  <a:srgbClr val="1D446B"/>
                </a:solidFill>
              </a:rPr>
              <a:t>Accueil touristique : </a:t>
            </a:r>
            <a:r>
              <a:rPr lang="fr-CA" sz="1400" dirty="0">
                <a:solidFill>
                  <a:schemeClr val="tx2"/>
                </a:solidFill>
              </a:rPr>
              <a:t>Le manque d’uniformité de l’accueil touristique.</a:t>
            </a:r>
          </a:p>
          <a:p>
            <a:pPr marL="285750" lvl="2" indent="-285750">
              <a:spcAft>
                <a:spcPts val="600"/>
              </a:spcAft>
              <a:buClr>
                <a:srgbClr val="1D446B"/>
              </a:buClr>
              <a:buFont typeface="Wingdings" panose="05000000000000000000" pitchFamily="2" charset="2"/>
              <a:buChar char="§"/>
            </a:pPr>
            <a:r>
              <a:rPr lang="fr-CA" sz="1400" b="1" dirty="0">
                <a:solidFill>
                  <a:srgbClr val="1D446B"/>
                </a:solidFill>
              </a:rPr>
              <a:t>Partenaires touristiques : </a:t>
            </a:r>
            <a:r>
              <a:rPr lang="fr-CA" sz="1400" dirty="0">
                <a:solidFill>
                  <a:schemeClr val="tx2"/>
                </a:solidFill>
              </a:rPr>
              <a:t>La confusion des mandats et la perception de compétition.</a:t>
            </a:r>
          </a:p>
          <a:p>
            <a:pPr marL="285750" lvl="2" indent="-285750">
              <a:spcAft>
                <a:spcPts val="600"/>
              </a:spcAft>
              <a:buClr>
                <a:srgbClr val="1D446B"/>
              </a:buClr>
              <a:buFont typeface="Wingdings" panose="05000000000000000000" pitchFamily="2" charset="2"/>
              <a:buChar char="§"/>
            </a:pPr>
            <a:r>
              <a:rPr lang="fr-CA" sz="1400" b="1" dirty="0">
                <a:solidFill>
                  <a:srgbClr val="1D446B"/>
                </a:solidFill>
              </a:rPr>
              <a:t>Relations MRC : </a:t>
            </a:r>
            <a:r>
              <a:rPr lang="fr-CA" sz="1400" dirty="0">
                <a:solidFill>
                  <a:schemeClr val="tx2"/>
                </a:solidFill>
              </a:rPr>
              <a:t>Le besoin de miser sur un lien de confiance fort avec les MRC.</a:t>
            </a:r>
          </a:p>
          <a:p>
            <a:pPr marL="285750" lvl="2" indent="-285750">
              <a:spcAft>
                <a:spcPts val="600"/>
              </a:spcAft>
              <a:buClr>
                <a:srgbClr val="1D446B"/>
              </a:buClr>
              <a:buFont typeface="Wingdings" panose="05000000000000000000" pitchFamily="2" charset="2"/>
              <a:buChar char="§"/>
            </a:pPr>
            <a:r>
              <a:rPr lang="fr-CA" sz="1400" b="1" dirty="0">
                <a:solidFill>
                  <a:srgbClr val="1D446B"/>
                </a:solidFill>
              </a:rPr>
              <a:t>Changements climatiques : </a:t>
            </a:r>
            <a:r>
              <a:rPr lang="fr-CA" sz="1400" dirty="0">
                <a:solidFill>
                  <a:schemeClr val="tx2"/>
                </a:solidFill>
              </a:rPr>
              <a:t>L’impact des changements climatiques sur notre offre.</a:t>
            </a:r>
          </a:p>
          <a:p>
            <a:pPr marL="285750" lvl="2" indent="-285750">
              <a:spcAft>
                <a:spcPts val="600"/>
              </a:spcAft>
              <a:buClr>
                <a:srgbClr val="1D446B"/>
              </a:buClr>
              <a:buFont typeface="Wingdings" panose="05000000000000000000" pitchFamily="2" charset="2"/>
              <a:buChar char="§"/>
            </a:pPr>
            <a:r>
              <a:rPr lang="fr-CA" sz="1400" b="1" dirty="0">
                <a:solidFill>
                  <a:srgbClr val="1D446B"/>
                </a:solidFill>
              </a:rPr>
              <a:t>Contexte économique : </a:t>
            </a:r>
            <a:r>
              <a:rPr lang="fr-CA" sz="1400" dirty="0">
                <a:solidFill>
                  <a:schemeClr val="tx2"/>
                </a:solidFill>
              </a:rPr>
              <a:t>L’instabilité économique et son impact sur l’industrie.</a:t>
            </a:r>
          </a:p>
        </p:txBody>
      </p:sp>
      <p:sp>
        <p:nvSpPr>
          <p:cNvPr id="23" name="Rectangle 22">
            <a:extLst>
              <a:ext uri="{FF2B5EF4-FFF2-40B4-BE49-F238E27FC236}">
                <a16:creationId xmlns:a16="http://schemas.microsoft.com/office/drawing/2014/main" id="{E3F60E9E-953C-39B7-C94B-5ACA047FB960}"/>
              </a:ext>
            </a:extLst>
          </p:cNvPr>
          <p:cNvSpPr/>
          <p:nvPr>
            <p:custDataLst>
              <p:tags r:id="rId9"/>
            </p:custDataLst>
          </p:nvPr>
        </p:nvSpPr>
        <p:spPr>
          <a:xfrm>
            <a:off x="-8638" y="5690422"/>
            <a:ext cx="12205238" cy="11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solidFill>
                <a:srgbClr val="4E443C"/>
              </a:solidFill>
            </a:endParaRPr>
          </a:p>
        </p:txBody>
      </p:sp>
      <p:grpSp>
        <p:nvGrpSpPr>
          <p:cNvPr id="25" name="Group 44">
            <a:extLst>
              <a:ext uri="{FF2B5EF4-FFF2-40B4-BE49-F238E27FC236}">
                <a16:creationId xmlns:a16="http://schemas.microsoft.com/office/drawing/2014/main" id="{CD84FDD1-244B-394B-130E-5EF0365F8455}"/>
              </a:ext>
            </a:extLst>
          </p:cNvPr>
          <p:cNvGrpSpPr/>
          <p:nvPr>
            <p:custDataLst>
              <p:tags r:id="rId10"/>
            </p:custDataLst>
          </p:nvPr>
        </p:nvGrpSpPr>
        <p:grpSpPr>
          <a:xfrm>
            <a:off x="4727998" y="5321091"/>
            <a:ext cx="3530074" cy="369332"/>
            <a:chOff x="3932548" y="3857990"/>
            <a:chExt cx="4890777" cy="369332"/>
          </a:xfrm>
        </p:grpSpPr>
        <p:sp>
          <p:nvSpPr>
            <p:cNvPr id="27" name="Ellipse 35">
              <a:extLst>
                <a:ext uri="{FF2B5EF4-FFF2-40B4-BE49-F238E27FC236}">
                  <a16:creationId xmlns:a16="http://schemas.microsoft.com/office/drawing/2014/main" id="{5191E524-E61A-B320-62B5-DC4BA3D527B1}"/>
                </a:ext>
              </a:extLst>
            </p:cNvPr>
            <p:cNvSpPr/>
            <p:nvPr>
              <p:custDataLst>
                <p:tags r:id="rId13"/>
              </p:custDataLst>
            </p:nvPr>
          </p:nvSpPr>
          <p:spPr>
            <a:xfrm>
              <a:off x="3932548" y="3857990"/>
              <a:ext cx="403634" cy="350520"/>
            </a:xfrm>
            <a:prstGeom prst="ellipse">
              <a:avLst/>
            </a:prstGeom>
            <a:solidFill>
              <a:srgbClr val="E6E6E6"/>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8" name="Rectangle 27">
              <a:extLst>
                <a:ext uri="{FF2B5EF4-FFF2-40B4-BE49-F238E27FC236}">
                  <a16:creationId xmlns:a16="http://schemas.microsoft.com/office/drawing/2014/main" id="{F3F5FAC4-DD68-8F8B-297C-74C885194E77}"/>
                </a:ext>
              </a:extLst>
            </p:cNvPr>
            <p:cNvSpPr/>
            <p:nvPr>
              <p:custDataLst>
                <p:tags r:id="rId14"/>
              </p:custDataLst>
            </p:nvPr>
          </p:nvSpPr>
          <p:spPr>
            <a:xfrm>
              <a:off x="4326729" y="3857990"/>
              <a:ext cx="4496596" cy="369332"/>
            </a:xfrm>
            <a:prstGeom prst="rect">
              <a:avLst/>
            </a:prstGeom>
          </p:spPr>
          <p:txBody>
            <a:bodyPr wrap="square">
              <a:spAutoFit/>
            </a:bodyPr>
            <a:lstStyle/>
            <a:p>
              <a:r>
                <a:rPr lang="fr-CA" b="1" dirty="0">
                  <a:solidFill>
                    <a:schemeClr val="dk1"/>
                  </a:solidFill>
                  <a:latin typeface="+mn-lt"/>
                </a:rPr>
                <a:t>Chantiers stratégiques</a:t>
              </a:r>
            </a:p>
          </p:txBody>
        </p:sp>
      </p:grpSp>
      <p:pic>
        <p:nvPicPr>
          <p:cNvPr id="11" name="Image 10">
            <a:extLst>
              <a:ext uri="{FF2B5EF4-FFF2-40B4-BE49-F238E27FC236}">
                <a16:creationId xmlns:a16="http://schemas.microsoft.com/office/drawing/2014/main" id="{9F8E1AEA-A001-325A-9C6D-74F16A8AC24F}"/>
              </a:ext>
            </a:extLst>
          </p:cNvPr>
          <p:cNvPicPr>
            <a:picLocks noChangeAspect="1"/>
          </p:cNvPicPr>
          <p:nvPr>
            <p:custDataLst>
              <p:tags r:id="rId11"/>
            </p:custDataLst>
          </p:nvPr>
        </p:nvPicPr>
        <p:blipFill>
          <a:blip r:embed="rId33"/>
          <a:stretch>
            <a:fillRect/>
          </a:stretch>
        </p:blipFill>
        <p:spPr>
          <a:xfrm>
            <a:off x="9048996" y="219711"/>
            <a:ext cx="2739287" cy="572165"/>
          </a:xfrm>
          <a:prstGeom prst="rect">
            <a:avLst/>
          </a:prstGeom>
        </p:spPr>
      </p:pic>
      <p:sp>
        <p:nvSpPr>
          <p:cNvPr id="29" name="AutoShape 135">
            <a:extLst>
              <a:ext uri="{FF2B5EF4-FFF2-40B4-BE49-F238E27FC236}">
                <a16:creationId xmlns:a16="http://schemas.microsoft.com/office/drawing/2014/main" id="{B4B4E539-BB52-5120-D4C2-46B00FFDE8BC}"/>
              </a:ext>
            </a:extLst>
          </p:cNvPr>
          <p:cNvSpPr>
            <a:spLocks/>
          </p:cNvSpPr>
          <p:nvPr>
            <p:custDataLst>
              <p:tags r:id="rId12"/>
            </p:custDataLst>
          </p:nvPr>
        </p:nvSpPr>
        <p:spPr bwMode="auto">
          <a:xfrm>
            <a:off x="4757412" y="5395805"/>
            <a:ext cx="255099" cy="201091"/>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rgbClr val="494A49"/>
          </a:solidFill>
          <a:ln>
            <a:noFill/>
          </a:ln>
          <a:effectLst/>
        </p:spPr>
        <p:txBody>
          <a:bodyPr lIns="19048" tIns="19048" rIns="19048" bIns="19048" anchor="ctr"/>
          <a:lstStyle/>
          <a:p>
            <a:pPr defTabSz="171230" fontAlgn="auto">
              <a:spcBef>
                <a:spcPts val="0"/>
              </a:spcBef>
              <a:spcAft>
                <a:spcPts val="0"/>
              </a:spcAft>
              <a:defRPr/>
            </a:pPr>
            <a:endParaRPr lang="es-ES" sz="14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Tree>
    <p:extLst>
      <p:ext uri="{BB962C8B-B14F-4D97-AF65-F5344CB8AC3E}">
        <p14:creationId xmlns:p14="http://schemas.microsoft.com/office/powerpoint/2010/main" val="411434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WERPOINTVERSION" val="14.0"/>
  <p:tag name="SAVECSVWITHSESSION" val="False"/>
  <p:tag name="ANSWERNOWTEXT" val="Answer Now"/>
  <p:tag name="RESPTABLESTYLE" val="-1"/>
  <p:tag name="ALLOWDUPLICATES" val="False"/>
  <p:tag name="AUTOADVANCE" val="False"/>
  <p:tag name="STDCHART" val="1"/>
  <p:tag name="SKIPREMAININGRACESLIDES" val="True"/>
  <p:tag name="BUBBLENAMEVISIBLE" val="True"/>
  <p:tag name="DEFAULTNUMTEAMS" val="5"/>
  <p:tag name="CUSTOMCELLBACKCOLOR2" val="-13395457"/>
  <p:tag name="DISPLAYNAME" val="True"/>
  <p:tag name="GRIDROTATIONINTERVAL" val="2"/>
  <p:tag name="GRIDFONTSIZE" val="12"/>
  <p:tag name="RESETCHARTS" val="True"/>
  <p:tag name="ALLOWUSERFEEDBACK" val="True"/>
  <p:tag name="REALTIMEBACKUPPATH" val="(Aucun)"/>
  <p:tag name="ADVANCEDSETTINGSVIEW" val="False"/>
  <p:tag name="FIBDISPLAYKEYWORDS" val="True"/>
  <p:tag name="PRRESPONSE4" val="7"/>
  <p:tag name="PRRESPONSE8" val="3"/>
  <p:tag name="ALWAYSOPENPOLL" val="False"/>
  <p:tag name="SHOWBARVISIBLE" val="True"/>
  <p:tag name="BULLETTYPE" val="3"/>
  <p:tag name="RESPCOUNTERFORMAT" val="0"/>
  <p:tag name="BACKUPSESSIONS" val="True"/>
  <p:tag name="ROTATIONINTERVAL" val="2"/>
  <p:tag name="RACEANIMATIONSPEED" val="3"/>
  <p:tag name="BUBBLESIZEVISIBLE" val="True"/>
  <p:tag name="CUSTOMCELLFORECOLOR" val="-16777216"/>
  <p:tag name="USESCHEMECOLORS" val="True"/>
  <p:tag name="AUTOSIZEGRID" val="True"/>
  <p:tag name="CHARTCOLORS" val="0"/>
  <p:tag name="INCLUDEPPT" val="True"/>
  <p:tag name="ZEROBASED" val="False"/>
  <p:tag name="FIBNUMRESULTS" val="5"/>
  <p:tag name="PRRESPONSE3" val="8"/>
  <p:tag name="PRRESPONSE9" val="2"/>
  <p:tag name="CSVFORMAT" val="0"/>
  <p:tag name="COUNTDOWNSECONDS" val="10"/>
  <p:tag name="CHARTVALUEFORMAT" val="0%"/>
  <p:tag name="RACERSMAXDISPLAYED" val="5"/>
  <p:tag name="BUBBLEVALUEFORMAT" val="0.0"/>
  <p:tag name="CUSTOMCELLBACKCOLOR3" val="-268652"/>
  <p:tag name="GRIDOPACITY" val="90"/>
  <p:tag name="CHARTLABELS" val="1"/>
  <p:tag name="INCORRECTPOINTVALUE" val="0"/>
  <p:tag name="FIBDISPLAYRESULTS" val="True"/>
  <p:tag name="PRRESPONSE5" val="6"/>
  <p:tag name="SHOWFLASHWARNING" val="True"/>
  <p:tag name="USESECONDARYMONITOR" val="True"/>
  <p:tag name="INPUTSOURCE" val="1"/>
  <p:tag name="AUTOUPDATEALIASES" val="True"/>
  <p:tag name="MAXRESPONDERS" val="5"/>
  <p:tag name="CUSTOMCELLBACKCOLOR4" val="-8355712"/>
  <p:tag name="GRIDPOSITION" val="1"/>
  <p:tag name="CORRECTPOINTVALUE" val="1"/>
  <p:tag name="FIBINCLUDEOTHER" val="True"/>
  <p:tag name="PRRESPONSE7" val="4"/>
  <p:tag name="EXPANDSHOWBAR" val="True"/>
  <p:tag name="NUMRESPONSES" val="1"/>
  <p:tag name="PARTICIPANTSINLEADERBOARD" val="5"/>
  <p:tag name="CUSTOMCELLBACKCOLOR1" val="-657956"/>
  <p:tag name="POLLINGCYCLE" val="2"/>
  <p:tag name="AUTOADJUSTPARTRANGE" val="True"/>
  <p:tag name="PRRESPONSE6" val="5"/>
  <p:tag name="ANSWERNOWSTYLE" val="-1"/>
  <p:tag name="REVIEWONLY" val="False"/>
  <p:tag name="CUSTOMGRIDBACKCOLOR" val="-722948"/>
  <p:tag name="INCLUDENONRESPONDERS" val="False"/>
  <p:tag name="PRRESPONSE1" val="10"/>
  <p:tag name="TPVERSION" val="2008"/>
  <p:tag name="RACEENDPOINTS" val="100"/>
  <p:tag name="DISPLAYDEVICEID" val="True"/>
  <p:tag name="CHARTSCALE" val="True"/>
  <p:tag name="COUNTDOWNSTYLE" val="-1"/>
  <p:tag name="BUBBLEGROUPING" val="3"/>
  <p:tag name="REALTIMEBACKUP" val="False"/>
  <p:tag name="RESPCOUNTERSTYLE" val="-1"/>
  <p:tag name="GRIDSIZE" val="{Width=800, Height=600}"/>
  <p:tag name="MULTIRESPDIVISOR" val="1"/>
  <p:tag name="TEAMSINLEADERBOARD" val="5"/>
  <p:tag name="BACKUPMAINTENANCE" val="7"/>
  <p:tag name="DISPLAYDEVICENUMBER" val="True"/>
  <p:tag name="PRRESPONSE10" val="1"/>
  <p:tag name="PRRESPONSE2" val="9"/>
  <p:tag name="DELIMITERS" val="3.1"/>
  <p:tag name="TASKPANEKEY" val="f215a559-cff6-4318-a82c-f430fbbca4f9"/>
  <p:tag name="TPFULLVERSION" val="4.3.2.1200"/>
  <p:tag name="ARTICULATE_SLIDE_COUNT" val="2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4"/>
</p:tagLst>
</file>

<file path=ppt/tags/tag101.xml><?xml version="1.0" encoding="utf-8"?>
<p:tagLst xmlns:a="http://schemas.openxmlformats.org/drawingml/2006/main" xmlns:r="http://schemas.openxmlformats.org/officeDocument/2006/relationships" xmlns:p="http://schemas.openxmlformats.org/presentationml/2006/main">
  <p:tag name="NUM" val="5"/>
</p:tagLst>
</file>

<file path=ppt/tags/tag102.xml><?xml version="1.0" encoding="utf-8"?>
<p:tagLst xmlns:a="http://schemas.openxmlformats.org/drawingml/2006/main" xmlns:r="http://schemas.openxmlformats.org/officeDocument/2006/relationships" xmlns:p="http://schemas.openxmlformats.org/presentationml/2006/main">
  <p:tag name="NUM" val="10"/>
</p:tagLst>
</file>

<file path=ppt/tags/tag103.xml><?xml version="1.0" encoding="utf-8"?>
<p:tagLst xmlns:a="http://schemas.openxmlformats.org/drawingml/2006/main" xmlns:r="http://schemas.openxmlformats.org/officeDocument/2006/relationships" xmlns:p="http://schemas.openxmlformats.org/presentationml/2006/main">
  <p:tag name="NUM" val="13"/>
</p:tagLst>
</file>

<file path=ppt/tags/tag104.xml><?xml version="1.0" encoding="utf-8"?>
<p:tagLst xmlns:a="http://schemas.openxmlformats.org/drawingml/2006/main" xmlns:r="http://schemas.openxmlformats.org/officeDocument/2006/relationships" xmlns:p="http://schemas.openxmlformats.org/presentationml/2006/main">
  <p:tag name="NUM" val="14"/>
</p:tagLst>
</file>

<file path=ppt/tags/tag105.xml><?xml version="1.0" encoding="utf-8"?>
<p:tagLst xmlns:a="http://schemas.openxmlformats.org/drawingml/2006/main" xmlns:r="http://schemas.openxmlformats.org/officeDocument/2006/relationships" xmlns:p="http://schemas.openxmlformats.org/presentationml/2006/main">
  <p:tag name="NUM" val="16"/>
</p:tagLst>
</file>

<file path=ppt/tags/tag106.xml><?xml version="1.0" encoding="utf-8"?>
<p:tagLst xmlns:a="http://schemas.openxmlformats.org/drawingml/2006/main" xmlns:r="http://schemas.openxmlformats.org/officeDocument/2006/relationships" xmlns:p="http://schemas.openxmlformats.org/presentationml/2006/main">
  <p:tag name="NUM" val="15"/>
</p:tagLst>
</file>

<file path=ppt/tags/tag107.xml><?xml version="1.0" encoding="utf-8"?>
<p:tagLst xmlns:a="http://schemas.openxmlformats.org/drawingml/2006/main" xmlns:r="http://schemas.openxmlformats.org/officeDocument/2006/relationships" xmlns:p="http://schemas.openxmlformats.org/presentationml/2006/main">
  <p:tag name="NUM" val="11"/>
</p:tagLst>
</file>

<file path=ppt/tags/tag108.xml><?xml version="1.0" encoding="utf-8"?>
<p:tagLst xmlns:a="http://schemas.openxmlformats.org/drawingml/2006/main" xmlns:r="http://schemas.openxmlformats.org/officeDocument/2006/relationships" xmlns:p="http://schemas.openxmlformats.org/presentationml/2006/main">
  <p:tag name="NUM" val="12"/>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3"/>
</p:tagLst>
</file>

<file path=ppt/tags/tag113.xml><?xml version="1.0" encoding="utf-8"?>
<p:tagLst xmlns:a="http://schemas.openxmlformats.org/drawingml/2006/main" xmlns:r="http://schemas.openxmlformats.org/officeDocument/2006/relationships" xmlns:p="http://schemas.openxmlformats.org/presentationml/2006/main">
  <p:tag name="NUM" val="4"/>
</p:tagLst>
</file>

<file path=ppt/tags/tag114.xml><?xml version="1.0" encoding="utf-8"?>
<p:tagLst xmlns:a="http://schemas.openxmlformats.org/drawingml/2006/main" xmlns:r="http://schemas.openxmlformats.org/officeDocument/2006/relationships" xmlns:p="http://schemas.openxmlformats.org/presentationml/2006/main">
  <p:tag name="NUM" val="5"/>
</p:tagLst>
</file>

<file path=ppt/tags/tag115.xml><?xml version="1.0" encoding="utf-8"?>
<p:tagLst xmlns:a="http://schemas.openxmlformats.org/drawingml/2006/main" xmlns:r="http://schemas.openxmlformats.org/officeDocument/2006/relationships" xmlns:p="http://schemas.openxmlformats.org/presentationml/2006/main">
  <p:tag name="NUM" val="6"/>
</p:tagLst>
</file>

<file path=ppt/tags/tag116.xml><?xml version="1.0" encoding="utf-8"?>
<p:tagLst xmlns:a="http://schemas.openxmlformats.org/drawingml/2006/main" xmlns:r="http://schemas.openxmlformats.org/officeDocument/2006/relationships" xmlns:p="http://schemas.openxmlformats.org/presentationml/2006/main">
  <p:tag name="NUM" val="7"/>
</p:tagLst>
</file>

<file path=ppt/tags/tag117.xml><?xml version="1.0" encoding="utf-8"?>
<p:tagLst xmlns:a="http://schemas.openxmlformats.org/drawingml/2006/main" xmlns:r="http://schemas.openxmlformats.org/officeDocument/2006/relationships" xmlns:p="http://schemas.openxmlformats.org/presentationml/2006/main">
  <p:tag name="NUM" val="15"/>
</p:tagLst>
</file>

<file path=ppt/tags/tag118.xml><?xml version="1.0" encoding="utf-8"?>
<p:tagLst xmlns:a="http://schemas.openxmlformats.org/drawingml/2006/main" xmlns:r="http://schemas.openxmlformats.org/officeDocument/2006/relationships" xmlns:p="http://schemas.openxmlformats.org/presentationml/2006/main">
  <p:tag name="NUM" val="16"/>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3"/>
</p:tagLst>
</file>

<file path=ppt/tags/tag122.xml><?xml version="1.0" encoding="utf-8"?>
<p:tagLst xmlns:a="http://schemas.openxmlformats.org/drawingml/2006/main" xmlns:r="http://schemas.openxmlformats.org/officeDocument/2006/relationships" xmlns:p="http://schemas.openxmlformats.org/presentationml/2006/main">
  <p:tag name="NUM" val="4"/>
</p:tagLst>
</file>

<file path=ppt/tags/tag123.xml><?xml version="1.0" encoding="utf-8"?>
<p:tagLst xmlns:a="http://schemas.openxmlformats.org/drawingml/2006/main" xmlns:r="http://schemas.openxmlformats.org/officeDocument/2006/relationships" xmlns:p="http://schemas.openxmlformats.org/presentationml/2006/main">
  <p:tag name="NUM" val="5"/>
</p:tagLst>
</file>

<file path=ppt/tags/tag124.xml><?xml version="1.0" encoding="utf-8"?>
<p:tagLst xmlns:a="http://schemas.openxmlformats.org/drawingml/2006/main" xmlns:r="http://schemas.openxmlformats.org/officeDocument/2006/relationships" xmlns:p="http://schemas.openxmlformats.org/presentationml/2006/main">
  <p:tag name="NUM" val="6"/>
</p:tagLst>
</file>

<file path=ppt/tags/tag125.xml><?xml version="1.0" encoding="utf-8"?>
<p:tagLst xmlns:a="http://schemas.openxmlformats.org/drawingml/2006/main" xmlns:r="http://schemas.openxmlformats.org/officeDocument/2006/relationships" xmlns:p="http://schemas.openxmlformats.org/presentationml/2006/main">
  <p:tag name="NUM" val="7"/>
</p:tagLst>
</file>

<file path=ppt/tags/tag126.xml><?xml version="1.0" encoding="utf-8"?>
<p:tagLst xmlns:a="http://schemas.openxmlformats.org/drawingml/2006/main" xmlns:r="http://schemas.openxmlformats.org/officeDocument/2006/relationships" xmlns:p="http://schemas.openxmlformats.org/presentationml/2006/main">
  <p:tag name="NUM" val="8"/>
</p:tagLst>
</file>

<file path=ppt/tags/tag127.xml><?xml version="1.0" encoding="utf-8"?>
<p:tagLst xmlns:a="http://schemas.openxmlformats.org/drawingml/2006/main" xmlns:r="http://schemas.openxmlformats.org/officeDocument/2006/relationships" xmlns:p="http://schemas.openxmlformats.org/presentationml/2006/main">
  <p:tag name="NUM" val="9"/>
</p:tagLst>
</file>

<file path=ppt/tags/tag128.xml><?xml version="1.0" encoding="utf-8"?>
<p:tagLst xmlns:a="http://schemas.openxmlformats.org/drawingml/2006/main" xmlns:r="http://schemas.openxmlformats.org/officeDocument/2006/relationships" xmlns:p="http://schemas.openxmlformats.org/presentationml/2006/main">
  <p:tag name="NUM" val="10"/>
</p:tagLst>
</file>

<file path=ppt/tags/tag129.xml><?xml version="1.0" encoding="utf-8"?>
<p:tagLst xmlns:a="http://schemas.openxmlformats.org/drawingml/2006/main" xmlns:r="http://schemas.openxmlformats.org/officeDocument/2006/relationships" xmlns:p="http://schemas.openxmlformats.org/presentationml/2006/main">
  <p:tag name="NUM" val="11"/>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30.xml><?xml version="1.0" encoding="utf-8"?>
<p:tagLst xmlns:a="http://schemas.openxmlformats.org/drawingml/2006/main" xmlns:r="http://schemas.openxmlformats.org/officeDocument/2006/relationships" xmlns:p="http://schemas.openxmlformats.org/presentationml/2006/main">
  <p:tag name="NUM" val="12"/>
</p:tagLst>
</file>

<file path=ppt/tags/tag131.xml><?xml version="1.0" encoding="utf-8"?>
<p:tagLst xmlns:a="http://schemas.openxmlformats.org/drawingml/2006/main" xmlns:r="http://schemas.openxmlformats.org/officeDocument/2006/relationships" xmlns:p="http://schemas.openxmlformats.org/presentationml/2006/main">
  <p:tag name="NUM" val="13"/>
</p:tagLst>
</file>

<file path=ppt/tags/tag132.xml><?xml version="1.0" encoding="utf-8"?>
<p:tagLst xmlns:a="http://schemas.openxmlformats.org/drawingml/2006/main" xmlns:r="http://schemas.openxmlformats.org/officeDocument/2006/relationships" xmlns:p="http://schemas.openxmlformats.org/presentationml/2006/main">
  <p:tag name="NUM" val="14"/>
</p:tagLst>
</file>

<file path=ppt/tags/tag133.xml><?xml version="1.0" encoding="utf-8"?>
<p:tagLst xmlns:a="http://schemas.openxmlformats.org/drawingml/2006/main" xmlns:r="http://schemas.openxmlformats.org/officeDocument/2006/relationships" xmlns:p="http://schemas.openxmlformats.org/presentationml/2006/main">
  <p:tag name="NUM" val="15"/>
</p:tagLst>
</file>

<file path=ppt/tags/tag134.xml><?xml version="1.0" encoding="utf-8"?>
<p:tagLst xmlns:a="http://schemas.openxmlformats.org/drawingml/2006/main" xmlns:r="http://schemas.openxmlformats.org/officeDocument/2006/relationships" xmlns:p="http://schemas.openxmlformats.org/presentationml/2006/main">
  <p:tag name="NUM" val="18"/>
</p:tagLst>
</file>

<file path=ppt/tags/tag135.xml><?xml version="1.0" encoding="utf-8"?>
<p:tagLst xmlns:a="http://schemas.openxmlformats.org/drawingml/2006/main" xmlns:r="http://schemas.openxmlformats.org/officeDocument/2006/relationships" xmlns:p="http://schemas.openxmlformats.org/presentationml/2006/main">
  <p:tag name="NUM" val="19"/>
</p:tagLst>
</file>

<file path=ppt/tags/tag136.xml><?xml version="1.0" encoding="utf-8"?>
<p:tagLst xmlns:a="http://schemas.openxmlformats.org/drawingml/2006/main" xmlns:r="http://schemas.openxmlformats.org/officeDocument/2006/relationships" xmlns:p="http://schemas.openxmlformats.org/presentationml/2006/main">
  <p:tag name="NUM" val="6"/>
</p:tagLst>
</file>

<file path=ppt/tags/tag137.xml><?xml version="1.0" encoding="utf-8"?>
<p:tagLst xmlns:a="http://schemas.openxmlformats.org/drawingml/2006/main" xmlns:r="http://schemas.openxmlformats.org/officeDocument/2006/relationships" xmlns:p="http://schemas.openxmlformats.org/presentationml/2006/main">
  <p:tag name="NUM" val="7"/>
</p:tagLst>
</file>

<file path=ppt/tags/tag138.xml><?xml version="1.0" encoding="utf-8"?>
<p:tagLst xmlns:a="http://schemas.openxmlformats.org/drawingml/2006/main" xmlns:r="http://schemas.openxmlformats.org/officeDocument/2006/relationships" xmlns:p="http://schemas.openxmlformats.org/presentationml/2006/main">
  <p:tag name="NUM" val="23"/>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7"/>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4"/>
</p:tagLst>
</file>

<file path=ppt/tags/tag142.xml><?xml version="1.0" encoding="utf-8"?>
<p:tagLst xmlns:a="http://schemas.openxmlformats.org/drawingml/2006/main" xmlns:r="http://schemas.openxmlformats.org/officeDocument/2006/relationships" xmlns:p="http://schemas.openxmlformats.org/presentationml/2006/main">
  <p:tag name="NUM" val="5"/>
</p:tagLst>
</file>

<file path=ppt/tags/tag143.xml><?xml version="1.0" encoding="utf-8"?>
<p:tagLst xmlns:a="http://schemas.openxmlformats.org/drawingml/2006/main" xmlns:r="http://schemas.openxmlformats.org/officeDocument/2006/relationships" xmlns:p="http://schemas.openxmlformats.org/presentationml/2006/main">
  <p:tag name="NUM" val="10"/>
</p:tagLst>
</file>

<file path=ppt/tags/tag144.xml><?xml version="1.0" encoding="utf-8"?>
<p:tagLst xmlns:a="http://schemas.openxmlformats.org/drawingml/2006/main" xmlns:r="http://schemas.openxmlformats.org/officeDocument/2006/relationships" xmlns:p="http://schemas.openxmlformats.org/presentationml/2006/main">
  <p:tag name="NUM" val="13"/>
</p:tagLst>
</file>

<file path=ppt/tags/tag145.xml><?xml version="1.0" encoding="utf-8"?>
<p:tagLst xmlns:a="http://schemas.openxmlformats.org/drawingml/2006/main" xmlns:r="http://schemas.openxmlformats.org/officeDocument/2006/relationships" xmlns:p="http://schemas.openxmlformats.org/presentationml/2006/main">
  <p:tag name="NUM" val="14"/>
</p:tagLst>
</file>

<file path=ppt/tags/tag146.xml><?xml version="1.0" encoding="utf-8"?>
<p:tagLst xmlns:a="http://schemas.openxmlformats.org/drawingml/2006/main" xmlns:r="http://schemas.openxmlformats.org/officeDocument/2006/relationships" xmlns:p="http://schemas.openxmlformats.org/presentationml/2006/main">
  <p:tag name="NUM" val="16"/>
</p:tagLst>
</file>

<file path=ppt/tags/tag147.xml><?xml version="1.0" encoding="utf-8"?>
<p:tagLst xmlns:a="http://schemas.openxmlformats.org/drawingml/2006/main" xmlns:r="http://schemas.openxmlformats.org/officeDocument/2006/relationships" xmlns:p="http://schemas.openxmlformats.org/presentationml/2006/main">
  <p:tag name="NUM" val="15"/>
</p:tagLst>
</file>

<file path=ppt/tags/tag148.xml><?xml version="1.0" encoding="utf-8"?>
<p:tagLst xmlns:a="http://schemas.openxmlformats.org/drawingml/2006/main" xmlns:r="http://schemas.openxmlformats.org/officeDocument/2006/relationships" xmlns:p="http://schemas.openxmlformats.org/presentationml/2006/main">
  <p:tag name="NUM" val="11"/>
</p:tagLst>
</file>

<file path=ppt/tags/tag149.xml><?xml version="1.0" encoding="utf-8"?>
<p:tagLst xmlns:a="http://schemas.openxmlformats.org/drawingml/2006/main" xmlns:r="http://schemas.openxmlformats.org/officeDocument/2006/relationships" xmlns:p="http://schemas.openxmlformats.org/presentationml/2006/main">
  <p:tag name="NUM" val="12"/>
</p:tagLst>
</file>

<file path=ppt/tags/tag15.xml><?xml version="1.0" encoding="utf-8"?>
<p:tagLst xmlns:a="http://schemas.openxmlformats.org/drawingml/2006/main" xmlns:r="http://schemas.openxmlformats.org/officeDocument/2006/relationships" xmlns:p="http://schemas.openxmlformats.org/presentationml/2006/main">
  <p:tag name="NUM" val="8"/>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1"/>
</p:tagLst>
</file>

<file path=ppt/tags/tag152.xml><?xml version="1.0" encoding="utf-8"?>
<p:tagLst xmlns:a="http://schemas.openxmlformats.org/drawingml/2006/main" xmlns:r="http://schemas.openxmlformats.org/officeDocument/2006/relationships" xmlns:p="http://schemas.openxmlformats.org/presentationml/2006/main">
  <p:tag name="NUM" val="2"/>
</p:tagLst>
</file>

<file path=ppt/tags/tag153.xml><?xml version="1.0" encoding="utf-8"?>
<p:tagLst xmlns:a="http://schemas.openxmlformats.org/drawingml/2006/main" xmlns:r="http://schemas.openxmlformats.org/officeDocument/2006/relationships" xmlns:p="http://schemas.openxmlformats.org/presentationml/2006/main">
  <p:tag name="NUM" val="3"/>
</p:tagLst>
</file>

<file path=ppt/tags/tag154.xml><?xml version="1.0" encoding="utf-8"?>
<p:tagLst xmlns:a="http://schemas.openxmlformats.org/drawingml/2006/main" xmlns:r="http://schemas.openxmlformats.org/officeDocument/2006/relationships" xmlns:p="http://schemas.openxmlformats.org/presentationml/2006/main">
  <p:tag name="NUM" val="15"/>
</p:tagLst>
</file>

<file path=ppt/tags/tag155.xml><?xml version="1.0" encoding="utf-8"?>
<p:tagLst xmlns:a="http://schemas.openxmlformats.org/drawingml/2006/main" xmlns:r="http://schemas.openxmlformats.org/officeDocument/2006/relationships" xmlns:p="http://schemas.openxmlformats.org/presentationml/2006/main">
  <p:tag name="NUM" val="16"/>
</p:tagLst>
</file>

<file path=ppt/tags/tag156.xml><?xml version="1.0" encoding="utf-8"?>
<p:tagLst xmlns:a="http://schemas.openxmlformats.org/drawingml/2006/main" xmlns:r="http://schemas.openxmlformats.org/officeDocument/2006/relationships" xmlns:p="http://schemas.openxmlformats.org/presentationml/2006/main">
  <p:tag name="NUM" val="18"/>
</p:tagLst>
</file>

<file path=ppt/tags/tag157.xml><?xml version="1.0" encoding="utf-8"?>
<p:tagLst xmlns:a="http://schemas.openxmlformats.org/drawingml/2006/main" xmlns:r="http://schemas.openxmlformats.org/officeDocument/2006/relationships" xmlns:p="http://schemas.openxmlformats.org/presentationml/2006/main">
  <p:tag name="NUM" val="1"/>
</p:tagLst>
</file>

<file path=ppt/tags/tag158.xml><?xml version="1.0" encoding="utf-8"?>
<p:tagLst xmlns:a="http://schemas.openxmlformats.org/drawingml/2006/main" xmlns:r="http://schemas.openxmlformats.org/officeDocument/2006/relationships" xmlns:p="http://schemas.openxmlformats.org/presentationml/2006/main">
  <p:tag name="NUM" val="2"/>
</p:tagLst>
</file>

<file path=ppt/tags/tag159.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9"/>
</p:tagLst>
</file>

<file path=ppt/tags/tag160.xml><?xml version="1.0" encoding="utf-8"?>
<p:tagLst xmlns:a="http://schemas.openxmlformats.org/drawingml/2006/main" xmlns:r="http://schemas.openxmlformats.org/officeDocument/2006/relationships" xmlns:p="http://schemas.openxmlformats.org/presentationml/2006/main">
  <p:tag name="NUM" val="4"/>
</p:tagLst>
</file>

<file path=ppt/tags/tag161.xml><?xml version="1.0" encoding="utf-8"?>
<p:tagLst xmlns:a="http://schemas.openxmlformats.org/drawingml/2006/main" xmlns:r="http://schemas.openxmlformats.org/officeDocument/2006/relationships" xmlns:p="http://schemas.openxmlformats.org/presentationml/2006/main">
  <p:tag name="NUM" val="5"/>
</p:tagLst>
</file>

<file path=ppt/tags/tag162.xml><?xml version="1.0" encoding="utf-8"?>
<p:tagLst xmlns:a="http://schemas.openxmlformats.org/drawingml/2006/main" xmlns:r="http://schemas.openxmlformats.org/officeDocument/2006/relationships" xmlns:p="http://schemas.openxmlformats.org/presentationml/2006/main">
  <p:tag name="NUM" val="6"/>
</p:tagLst>
</file>

<file path=ppt/tags/tag163.xml><?xml version="1.0" encoding="utf-8"?>
<p:tagLst xmlns:a="http://schemas.openxmlformats.org/drawingml/2006/main" xmlns:r="http://schemas.openxmlformats.org/officeDocument/2006/relationships" xmlns:p="http://schemas.openxmlformats.org/presentationml/2006/main">
  <p:tag name="NUM" val="7"/>
</p:tagLst>
</file>

<file path=ppt/tags/tag164.xml><?xml version="1.0" encoding="utf-8"?>
<p:tagLst xmlns:a="http://schemas.openxmlformats.org/drawingml/2006/main" xmlns:r="http://schemas.openxmlformats.org/officeDocument/2006/relationships" xmlns:p="http://schemas.openxmlformats.org/presentationml/2006/main">
  <p:tag name="NUM" val="15"/>
</p:tagLst>
</file>

<file path=ppt/tags/tag165.xml><?xml version="1.0" encoding="utf-8"?>
<p:tagLst xmlns:a="http://schemas.openxmlformats.org/drawingml/2006/main" xmlns:r="http://schemas.openxmlformats.org/officeDocument/2006/relationships" xmlns:p="http://schemas.openxmlformats.org/presentationml/2006/main">
  <p:tag name="NUM" val="16"/>
</p:tagLst>
</file>

<file path=ppt/tags/tag166.xml><?xml version="1.0" encoding="utf-8"?>
<p:tagLst xmlns:a="http://schemas.openxmlformats.org/drawingml/2006/main" xmlns:r="http://schemas.openxmlformats.org/officeDocument/2006/relationships" xmlns:p="http://schemas.openxmlformats.org/presentationml/2006/main">
  <p:tag name="NUM" val="18"/>
</p:tagLst>
</file>

<file path=ppt/tags/tag167.xml><?xml version="1.0" encoding="utf-8"?>
<p:tagLst xmlns:a="http://schemas.openxmlformats.org/drawingml/2006/main" xmlns:r="http://schemas.openxmlformats.org/officeDocument/2006/relationships" xmlns:p="http://schemas.openxmlformats.org/presentationml/2006/main">
  <p:tag name="NUM" val="1"/>
</p:tagLst>
</file>

<file path=ppt/tags/tag168.xml><?xml version="1.0" encoding="utf-8"?>
<p:tagLst xmlns:a="http://schemas.openxmlformats.org/drawingml/2006/main" xmlns:r="http://schemas.openxmlformats.org/officeDocument/2006/relationships" xmlns:p="http://schemas.openxmlformats.org/presentationml/2006/main">
  <p:tag name="NUM" val="2"/>
</p:tagLst>
</file>

<file path=ppt/tags/tag169.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8"/>
</p:tagLst>
</file>

<file path=ppt/tags/tag170.xml><?xml version="1.0" encoding="utf-8"?>
<p:tagLst xmlns:a="http://schemas.openxmlformats.org/drawingml/2006/main" xmlns:r="http://schemas.openxmlformats.org/officeDocument/2006/relationships" xmlns:p="http://schemas.openxmlformats.org/presentationml/2006/main">
  <p:tag name="NUM" val="4"/>
</p:tagLst>
</file>

<file path=ppt/tags/tag171.xml><?xml version="1.0" encoding="utf-8"?>
<p:tagLst xmlns:a="http://schemas.openxmlformats.org/drawingml/2006/main" xmlns:r="http://schemas.openxmlformats.org/officeDocument/2006/relationships" xmlns:p="http://schemas.openxmlformats.org/presentationml/2006/main">
  <p:tag name="NUM" val="5"/>
</p:tagLst>
</file>

<file path=ppt/tags/tag172.xml><?xml version="1.0" encoding="utf-8"?>
<p:tagLst xmlns:a="http://schemas.openxmlformats.org/drawingml/2006/main" xmlns:r="http://schemas.openxmlformats.org/officeDocument/2006/relationships" xmlns:p="http://schemas.openxmlformats.org/presentationml/2006/main">
  <p:tag name="NUM" val="6"/>
</p:tagLst>
</file>

<file path=ppt/tags/tag173.xml><?xml version="1.0" encoding="utf-8"?>
<p:tagLst xmlns:a="http://schemas.openxmlformats.org/drawingml/2006/main" xmlns:r="http://schemas.openxmlformats.org/officeDocument/2006/relationships" xmlns:p="http://schemas.openxmlformats.org/presentationml/2006/main">
  <p:tag name="NUM" val="7"/>
</p:tagLst>
</file>

<file path=ppt/tags/tag174.xml><?xml version="1.0" encoding="utf-8"?>
<p:tagLst xmlns:a="http://schemas.openxmlformats.org/drawingml/2006/main" xmlns:r="http://schemas.openxmlformats.org/officeDocument/2006/relationships" xmlns:p="http://schemas.openxmlformats.org/presentationml/2006/main">
  <p:tag name="NUM" val="6"/>
</p:tagLst>
</file>

<file path=ppt/tags/tag175.xml><?xml version="1.0" encoding="utf-8"?>
<p:tagLst xmlns:a="http://schemas.openxmlformats.org/drawingml/2006/main" xmlns:r="http://schemas.openxmlformats.org/officeDocument/2006/relationships" xmlns:p="http://schemas.openxmlformats.org/presentationml/2006/main">
  <p:tag name="NUM" val="7"/>
</p:tagLst>
</file>

<file path=ppt/tags/tag176.xml><?xml version="1.0" encoding="utf-8"?>
<p:tagLst xmlns:a="http://schemas.openxmlformats.org/drawingml/2006/main" xmlns:r="http://schemas.openxmlformats.org/officeDocument/2006/relationships" xmlns:p="http://schemas.openxmlformats.org/presentationml/2006/main">
  <p:tag name="NUM" val="15"/>
</p:tagLst>
</file>

<file path=ppt/tags/tag177.xml><?xml version="1.0" encoding="utf-8"?>
<p:tagLst xmlns:a="http://schemas.openxmlformats.org/drawingml/2006/main" xmlns:r="http://schemas.openxmlformats.org/officeDocument/2006/relationships" xmlns:p="http://schemas.openxmlformats.org/presentationml/2006/main">
  <p:tag name="NUM" val="16"/>
</p:tagLst>
</file>

<file path=ppt/tags/tag178.xml><?xml version="1.0" encoding="utf-8"?>
<p:tagLst xmlns:a="http://schemas.openxmlformats.org/drawingml/2006/main" xmlns:r="http://schemas.openxmlformats.org/officeDocument/2006/relationships" xmlns:p="http://schemas.openxmlformats.org/presentationml/2006/main">
  <p:tag name="NUM" val="18"/>
</p:tagLst>
</file>

<file path=ppt/tags/tag179.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9"/>
</p:tagLst>
</file>

<file path=ppt/tags/tag180.xml><?xml version="1.0" encoding="utf-8"?>
<p:tagLst xmlns:a="http://schemas.openxmlformats.org/drawingml/2006/main" xmlns:r="http://schemas.openxmlformats.org/officeDocument/2006/relationships" xmlns:p="http://schemas.openxmlformats.org/presentationml/2006/main">
  <p:tag name="NUM" val="2"/>
</p:tagLst>
</file>

<file path=ppt/tags/tag181.xml><?xml version="1.0" encoding="utf-8"?>
<p:tagLst xmlns:a="http://schemas.openxmlformats.org/drawingml/2006/main" xmlns:r="http://schemas.openxmlformats.org/officeDocument/2006/relationships" xmlns:p="http://schemas.openxmlformats.org/presentationml/2006/main">
  <p:tag name="NUM" val="3"/>
</p:tagLst>
</file>

<file path=ppt/tags/tag182.xml><?xml version="1.0" encoding="utf-8"?>
<p:tagLst xmlns:a="http://schemas.openxmlformats.org/drawingml/2006/main" xmlns:r="http://schemas.openxmlformats.org/officeDocument/2006/relationships" xmlns:p="http://schemas.openxmlformats.org/presentationml/2006/main">
  <p:tag name="NUM" val="4"/>
</p:tagLst>
</file>

<file path=ppt/tags/tag183.xml><?xml version="1.0" encoding="utf-8"?>
<p:tagLst xmlns:a="http://schemas.openxmlformats.org/drawingml/2006/main" xmlns:r="http://schemas.openxmlformats.org/officeDocument/2006/relationships" xmlns:p="http://schemas.openxmlformats.org/presentationml/2006/main">
  <p:tag name="NUM" val="5"/>
</p:tagLst>
</file>

<file path=ppt/tags/tag184.xml><?xml version="1.0" encoding="utf-8"?>
<p:tagLst xmlns:a="http://schemas.openxmlformats.org/drawingml/2006/main" xmlns:r="http://schemas.openxmlformats.org/officeDocument/2006/relationships" xmlns:p="http://schemas.openxmlformats.org/presentationml/2006/main">
  <p:tag name="NUM" val="4"/>
</p:tagLst>
</file>

<file path=ppt/tags/tag185.xml><?xml version="1.0" encoding="utf-8"?>
<p:tagLst xmlns:a="http://schemas.openxmlformats.org/drawingml/2006/main" xmlns:r="http://schemas.openxmlformats.org/officeDocument/2006/relationships" xmlns:p="http://schemas.openxmlformats.org/presentationml/2006/main">
  <p:tag name="NUM" val="5"/>
</p:tagLst>
</file>

<file path=ppt/tags/tag186.xml><?xml version="1.0" encoding="utf-8"?>
<p:tagLst xmlns:a="http://schemas.openxmlformats.org/drawingml/2006/main" xmlns:r="http://schemas.openxmlformats.org/officeDocument/2006/relationships" xmlns:p="http://schemas.openxmlformats.org/presentationml/2006/main">
  <p:tag name="NUM" val="4"/>
</p:tagLst>
</file>

<file path=ppt/tags/tag187.xml><?xml version="1.0" encoding="utf-8"?>
<p:tagLst xmlns:a="http://schemas.openxmlformats.org/drawingml/2006/main" xmlns:r="http://schemas.openxmlformats.org/officeDocument/2006/relationships" xmlns:p="http://schemas.openxmlformats.org/presentationml/2006/main">
  <p:tag name="NUM" val="5"/>
</p:tagLst>
</file>

<file path=ppt/tags/tag188.xml><?xml version="1.0" encoding="utf-8"?>
<p:tagLst xmlns:a="http://schemas.openxmlformats.org/drawingml/2006/main" xmlns:r="http://schemas.openxmlformats.org/officeDocument/2006/relationships" xmlns:p="http://schemas.openxmlformats.org/presentationml/2006/main">
  <p:tag name="NUM" val="4"/>
</p:tagLst>
</file>

<file path=ppt/tags/tag189.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10"/>
</p:tagLst>
</file>

<file path=ppt/tags/tag190.xml><?xml version="1.0" encoding="utf-8"?>
<p:tagLst xmlns:a="http://schemas.openxmlformats.org/drawingml/2006/main" xmlns:r="http://schemas.openxmlformats.org/officeDocument/2006/relationships" xmlns:p="http://schemas.openxmlformats.org/presentationml/2006/main">
  <p:tag name="NUM" val="15"/>
</p:tagLst>
</file>

<file path=ppt/tags/tag191.xml><?xml version="1.0" encoding="utf-8"?>
<p:tagLst xmlns:a="http://schemas.openxmlformats.org/drawingml/2006/main" xmlns:r="http://schemas.openxmlformats.org/officeDocument/2006/relationships" xmlns:p="http://schemas.openxmlformats.org/presentationml/2006/main">
  <p:tag name="NUM" val="16"/>
</p:tagLst>
</file>

<file path=ppt/tags/tag192.xml><?xml version="1.0" encoding="utf-8"?>
<p:tagLst xmlns:a="http://schemas.openxmlformats.org/drawingml/2006/main" xmlns:r="http://schemas.openxmlformats.org/officeDocument/2006/relationships" xmlns:p="http://schemas.openxmlformats.org/presentationml/2006/main">
  <p:tag name="NUM" val="18"/>
</p:tagLst>
</file>

<file path=ppt/tags/tag193.xml><?xml version="1.0" encoding="utf-8"?>
<p:tagLst xmlns:a="http://schemas.openxmlformats.org/drawingml/2006/main" xmlns:r="http://schemas.openxmlformats.org/officeDocument/2006/relationships" xmlns:p="http://schemas.openxmlformats.org/presentationml/2006/main">
  <p:tag name="NUM" val="1"/>
</p:tagLst>
</file>

<file path=ppt/tags/tag194.xml><?xml version="1.0" encoding="utf-8"?>
<p:tagLst xmlns:a="http://schemas.openxmlformats.org/drawingml/2006/main" xmlns:r="http://schemas.openxmlformats.org/officeDocument/2006/relationships" xmlns:p="http://schemas.openxmlformats.org/presentationml/2006/main">
  <p:tag name="NUM" val="2"/>
</p:tagLst>
</file>

<file path=ppt/tags/tag195.xml><?xml version="1.0" encoding="utf-8"?>
<p:tagLst xmlns:a="http://schemas.openxmlformats.org/drawingml/2006/main" xmlns:r="http://schemas.openxmlformats.org/officeDocument/2006/relationships" xmlns:p="http://schemas.openxmlformats.org/presentationml/2006/main">
  <p:tag name="NUM" val="3"/>
</p:tagLst>
</file>

<file path=ppt/tags/tag196.xml><?xml version="1.0" encoding="utf-8"?>
<p:tagLst xmlns:a="http://schemas.openxmlformats.org/drawingml/2006/main" xmlns:r="http://schemas.openxmlformats.org/officeDocument/2006/relationships" xmlns:p="http://schemas.openxmlformats.org/presentationml/2006/main">
  <p:tag name="NUM" val="4"/>
</p:tagLst>
</file>

<file path=ppt/tags/tag197.xml><?xml version="1.0" encoding="utf-8"?>
<p:tagLst xmlns:a="http://schemas.openxmlformats.org/drawingml/2006/main" xmlns:r="http://schemas.openxmlformats.org/officeDocument/2006/relationships" xmlns:p="http://schemas.openxmlformats.org/presentationml/2006/main">
  <p:tag name="NUM" val="5"/>
</p:tagLst>
</file>

<file path=ppt/tags/tag198.xml><?xml version="1.0" encoding="utf-8"?>
<p:tagLst xmlns:a="http://schemas.openxmlformats.org/drawingml/2006/main" xmlns:r="http://schemas.openxmlformats.org/officeDocument/2006/relationships" xmlns:p="http://schemas.openxmlformats.org/presentationml/2006/main">
  <p:tag name="NUM" val="6"/>
</p:tagLst>
</file>

<file path=ppt/tags/tag199.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24"/>
</p:tagLst>
</file>

<file path=ppt/tags/tag200.xml><?xml version="1.0" encoding="utf-8"?>
<p:tagLst xmlns:a="http://schemas.openxmlformats.org/drawingml/2006/main" xmlns:r="http://schemas.openxmlformats.org/officeDocument/2006/relationships" xmlns:p="http://schemas.openxmlformats.org/presentationml/2006/main">
  <p:tag name="NUM" val="6"/>
</p:tagLst>
</file>

<file path=ppt/tags/tag201.xml><?xml version="1.0" encoding="utf-8"?>
<p:tagLst xmlns:a="http://schemas.openxmlformats.org/drawingml/2006/main" xmlns:r="http://schemas.openxmlformats.org/officeDocument/2006/relationships" xmlns:p="http://schemas.openxmlformats.org/presentationml/2006/main">
  <p:tag name="NUM" val="7"/>
</p:tagLst>
</file>

<file path=ppt/tags/tag202.xml><?xml version="1.0" encoding="utf-8"?>
<p:tagLst xmlns:a="http://schemas.openxmlformats.org/drawingml/2006/main" xmlns:r="http://schemas.openxmlformats.org/officeDocument/2006/relationships" xmlns:p="http://schemas.openxmlformats.org/presentationml/2006/main">
  <p:tag name="NUM" val="15"/>
</p:tagLst>
</file>

<file path=ppt/tags/tag203.xml><?xml version="1.0" encoding="utf-8"?>
<p:tagLst xmlns:a="http://schemas.openxmlformats.org/drawingml/2006/main" xmlns:r="http://schemas.openxmlformats.org/officeDocument/2006/relationships" xmlns:p="http://schemas.openxmlformats.org/presentationml/2006/main">
  <p:tag name="NUM" val="16"/>
</p:tagLst>
</file>

<file path=ppt/tags/tag204.xml><?xml version="1.0" encoding="utf-8"?>
<p:tagLst xmlns:a="http://schemas.openxmlformats.org/drawingml/2006/main" xmlns:r="http://schemas.openxmlformats.org/officeDocument/2006/relationships" xmlns:p="http://schemas.openxmlformats.org/presentationml/2006/main">
  <p:tag name="NUM" val="18"/>
</p:tagLst>
</file>

<file path=ppt/tags/tag205.xml><?xml version="1.0" encoding="utf-8"?>
<p:tagLst xmlns:a="http://schemas.openxmlformats.org/drawingml/2006/main" xmlns:r="http://schemas.openxmlformats.org/officeDocument/2006/relationships" xmlns:p="http://schemas.openxmlformats.org/presentationml/2006/main">
  <p:tag name="NUM" val="1"/>
</p:tagLst>
</file>

<file path=ppt/tags/tag206.xml><?xml version="1.0" encoding="utf-8"?>
<p:tagLst xmlns:a="http://schemas.openxmlformats.org/drawingml/2006/main" xmlns:r="http://schemas.openxmlformats.org/officeDocument/2006/relationships" xmlns:p="http://schemas.openxmlformats.org/presentationml/2006/main">
  <p:tag name="NUM" val="2"/>
</p:tagLst>
</file>

<file path=ppt/tags/tag207.xml><?xml version="1.0" encoding="utf-8"?>
<p:tagLst xmlns:a="http://schemas.openxmlformats.org/drawingml/2006/main" xmlns:r="http://schemas.openxmlformats.org/officeDocument/2006/relationships" xmlns:p="http://schemas.openxmlformats.org/presentationml/2006/main">
  <p:tag name="NUM" val="3"/>
</p:tagLst>
</file>

<file path=ppt/tags/tag208.xml><?xml version="1.0" encoding="utf-8"?>
<p:tagLst xmlns:a="http://schemas.openxmlformats.org/drawingml/2006/main" xmlns:r="http://schemas.openxmlformats.org/officeDocument/2006/relationships" xmlns:p="http://schemas.openxmlformats.org/presentationml/2006/main">
  <p:tag name="NUM" val="4"/>
</p:tagLst>
</file>

<file path=ppt/tags/tag209.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25"/>
</p:tagLst>
</file>

<file path=ppt/tags/tag210.xml><?xml version="1.0" encoding="utf-8"?>
<p:tagLst xmlns:a="http://schemas.openxmlformats.org/drawingml/2006/main" xmlns:r="http://schemas.openxmlformats.org/officeDocument/2006/relationships" xmlns:p="http://schemas.openxmlformats.org/presentationml/2006/main">
  <p:tag name="NUM" val="6"/>
</p:tagLst>
</file>

<file path=ppt/tags/tag211.xml><?xml version="1.0" encoding="utf-8"?>
<p:tagLst xmlns:a="http://schemas.openxmlformats.org/drawingml/2006/main" xmlns:r="http://schemas.openxmlformats.org/officeDocument/2006/relationships" xmlns:p="http://schemas.openxmlformats.org/presentationml/2006/main">
  <p:tag name="NUM" val="7"/>
</p:tagLst>
</file>

<file path=ppt/tags/tag212.xml><?xml version="1.0" encoding="utf-8"?>
<p:tagLst xmlns:a="http://schemas.openxmlformats.org/drawingml/2006/main" xmlns:r="http://schemas.openxmlformats.org/officeDocument/2006/relationships" xmlns:p="http://schemas.openxmlformats.org/presentationml/2006/main">
  <p:tag name="NUM" val="15"/>
</p:tagLst>
</file>

<file path=ppt/tags/tag213.xml><?xml version="1.0" encoding="utf-8"?>
<p:tagLst xmlns:a="http://schemas.openxmlformats.org/drawingml/2006/main" xmlns:r="http://schemas.openxmlformats.org/officeDocument/2006/relationships" xmlns:p="http://schemas.openxmlformats.org/presentationml/2006/main">
  <p:tag name="NUM" val="16"/>
</p:tagLst>
</file>

<file path=ppt/tags/tag214.xml><?xml version="1.0" encoding="utf-8"?>
<p:tagLst xmlns:a="http://schemas.openxmlformats.org/drawingml/2006/main" xmlns:r="http://schemas.openxmlformats.org/officeDocument/2006/relationships" xmlns:p="http://schemas.openxmlformats.org/presentationml/2006/main">
  <p:tag name="NUM" val="18"/>
</p:tagLst>
</file>

<file path=ppt/tags/tag215.xml><?xml version="1.0" encoding="utf-8"?>
<p:tagLst xmlns:a="http://schemas.openxmlformats.org/drawingml/2006/main" xmlns:r="http://schemas.openxmlformats.org/officeDocument/2006/relationships" xmlns:p="http://schemas.openxmlformats.org/presentationml/2006/main">
  <p:tag name="NUM" val="1"/>
</p:tagLst>
</file>

<file path=ppt/tags/tag216.xml><?xml version="1.0" encoding="utf-8"?>
<p:tagLst xmlns:a="http://schemas.openxmlformats.org/drawingml/2006/main" xmlns:r="http://schemas.openxmlformats.org/officeDocument/2006/relationships" xmlns:p="http://schemas.openxmlformats.org/presentationml/2006/main">
  <p:tag name="NUM" val="2"/>
</p:tagLst>
</file>

<file path=ppt/tags/tag217.xml><?xml version="1.0" encoding="utf-8"?>
<p:tagLst xmlns:a="http://schemas.openxmlformats.org/drawingml/2006/main" xmlns:r="http://schemas.openxmlformats.org/officeDocument/2006/relationships" xmlns:p="http://schemas.openxmlformats.org/presentationml/2006/main">
  <p:tag name="NUM" val="3"/>
</p:tagLst>
</file>

<file path=ppt/tags/tag218.xml><?xml version="1.0" encoding="utf-8"?>
<p:tagLst xmlns:a="http://schemas.openxmlformats.org/drawingml/2006/main" xmlns:r="http://schemas.openxmlformats.org/officeDocument/2006/relationships" xmlns:p="http://schemas.openxmlformats.org/presentationml/2006/main">
  <p:tag name="NUM" val="4"/>
</p:tagLst>
</file>

<file path=ppt/tags/tag219.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27"/>
</p:tagLst>
</file>

<file path=ppt/tags/tag220.xml><?xml version="1.0" encoding="utf-8"?>
<p:tagLst xmlns:a="http://schemas.openxmlformats.org/drawingml/2006/main" xmlns:r="http://schemas.openxmlformats.org/officeDocument/2006/relationships" xmlns:p="http://schemas.openxmlformats.org/presentationml/2006/main">
  <p:tag name="NUM" val="6"/>
</p:tagLst>
</file>

<file path=ppt/tags/tag221.xml><?xml version="1.0" encoding="utf-8"?>
<p:tagLst xmlns:a="http://schemas.openxmlformats.org/drawingml/2006/main" xmlns:r="http://schemas.openxmlformats.org/officeDocument/2006/relationships" xmlns:p="http://schemas.openxmlformats.org/presentationml/2006/main">
  <p:tag name="NUM" val="7"/>
</p:tagLst>
</file>

<file path=ppt/tags/tag222.xml><?xml version="1.0" encoding="utf-8"?>
<p:tagLst xmlns:a="http://schemas.openxmlformats.org/drawingml/2006/main" xmlns:r="http://schemas.openxmlformats.org/officeDocument/2006/relationships" xmlns:p="http://schemas.openxmlformats.org/presentationml/2006/main">
  <p:tag name="NUM" val="8"/>
</p:tagLst>
</file>

<file path=ppt/tags/tag223.xml><?xml version="1.0" encoding="utf-8"?>
<p:tagLst xmlns:a="http://schemas.openxmlformats.org/drawingml/2006/main" xmlns:r="http://schemas.openxmlformats.org/officeDocument/2006/relationships" xmlns:p="http://schemas.openxmlformats.org/presentationml/2006/main">
  <p:tag name="NUM" val="10"/>
</p:tagLst>
</file>

<file path=ppt/tags/tag224.xml><?xml version="1.0" encoding="utf-8"?>
<p:tagLst xmlns:a="http://schemas.openxmlformats.org/drawingml/2006/main" xmlns:r="http://schemas.openxmlformats.org/officeDocument/2006/relationships" xmlns:p="http://schemas.openxmlformats.org/presentationml/2006/main">
  <p:tag name="NUM" val="11"/>
</p:tagLst>
</file>

<file path=ppt/tags/tag225.xml><?xml version="1.0" encoding="utf-8"?>
<p:tagLst xmlns:a="http://schemas.openxmlformats.org/drawingml/2006/main" xmlns:r="http://schemas.openxmlformats.org/officeDocument/2006/relationships" xmlns:p="http://schemas.openxmlformats.org/presentationml/2006/main">
  <p:tag name="NUM" val="12"/>
</p:tagLst>
</file>

<file path=ppt/tags/tag226.xml><?xml version="1.0" encoding="utf-8"?>
<p:tagLst xmlns:a="http://schemas.openxmlformats.org/drawingml/2006/main" xmlns:r="http://schemas.openxmlformats.org/officeDocument/2006/relationships" xmlns:p="http://schemas.openxmlformats.org/presentationml/2006/main">
  <p:tag name="NUM" val="13"/>
</p:tagLst>
</file>

<file path=ppt/tags/tag227.xml><?xml version="1.0" encoding="utf-8"?>
<p:tagLst xmlns:a="http://schemas.openxmlformats.org/drawingml/2006/main" xmlns:r="http://schemas.openxmlformats.org/officeDocument/2006/relationships" xmlns:p="http://schemas.openxmlformats.org/presentationml/2006/main">
  <p:tag name="NUM" val="14"/>
</p:tagLst>
</file>

<file path=ppt/tags/tag228.xml><?xml version="1.0" encoding="utf-8"?>
<p:tagLst xmlns:a="http://schemas.openxmlformats.org/drawingml/2006/main" xmlns:r="http://schemas.openxmlformats.org/officeDocument/2006/relationships" xmlns:p="http://schemas.openxmlformats.org/presentationml/2006/main">
  <p:tag name="NUM" val="15"/>
</p:tagLst>
</file>

<file path=ppt/tags/tag229.xml><?xml version="1.0" encoding="utf-8"?>
<p:tagLst xmlns:a="http://schemas.openxmlformats.org/drawingml/2006/main" xmlns:r="http://schemas.openxmlformats.org/officeDocument/2006/relationships" xmlns:p="http://schemas.openxmlformats.org/presentationml/2006/main">
  <p:tag name="NUM" val="18"/>
</p:tagLst>
</file>

<file path=ppt/tags/tag23.xml><?xml version="1.0" encoding="utf-8"?>
<p:tagLst xmlns:a="http://schemas.openxmlformats.org/drawingml/2006/main" xmlns:r="http://schemas.openxmlformats.org/officeDocument/2006/relationships" xmlns:p="http://schemas.openxmlformats.org/presentationml/2006/main">
  <p:tag name="NUM" val="21"/>
</p:tagLst>
</file>

<file path=ppt/tags/tag230.xml><?xml version="1.0" encoding="utf-8"?>
<p:tagLst xmlns:a="http://schemas.openxmlformats.org/drawingml/2006/main" xmlns:r="http://schemas.openxmlformats.org/officeDocument/2006/relationships" xmlns:p="http://schemas.openxmlformats.org/presentationml/2006/main">
  <p:tag name="NUM" val="19"/>
</p:tagLst>
</file>

<file path=ppt/tags/tag231.xml><?xml version="1.0" encoding="utf-8"?>
<p:tagLst xmlns:a="http://schemas.openxmlformats.org/drawingml/2006/main" xmlns:r="http://schemas.openxmlformats.org/officeDocument/2006/relationships" xmlns:p="http://schemas.openxmlformats.org/presentationml/2006/main">
  <p:tag name="NUM" val="6"/>
</p:tagLst>
</file>

<file path=ppt/tags/tag232.xml><?xml version="1.0" encoding="utf-8"?>
<p:tagLst xmlns:a="http://schemas.openxmlformats.org/drawingml/2006/main" xmlns:r="http://schemas.openxmlformats.org/officeDocument/2006/relationships" xmlns:p="http://schemas.openxmlformats.org/presentationml/2006/main">
  <p:tag name="NUM" val="7"/>
</p:tagLst>
</file>

<file path=ppt/tags/tag233.xml><?xml version="1.0" encoding="utf-8"?>
<p:tagLst xmlns:a="http://schemas.openxmlformats.org/drawingml/2006/main" xmlns:r="http://schemas.openxmlformats.org/officeDocument/2006/relationships" xmlns:p="http://schemas.openxmlformats.org/presentationml/2006/main">
  <p:tag name="NUM" val="23"/>
</p:tagLst>
</file>

<file path=ppt/tags/tag234.xml><?xml version="1.0" encoding="utf-8"?>
<p:tagLst xmlns:a="http://schemas.openxmlformats.org/drawingml/2006/main" xmlns:r="http://schemas.openxmlformats.org/officeDocument/2006/relationships" xmlns:p="http://schemas.openxmlformats.org/presentationml/2006/main">
  <p:tag name="NUM" val="2"/>
</p:tagLst>
</file>

<file path=ppt/tags/tag235.xml><?xml version="1.0" encoding="utf-8"?>
<p:tagLst xmlns:a="http://schemas.openxmlformats.org/drawingml/2006/main" xmlns:r="http://schemas.openxmlformats.org/officeDocument/2006/relationships" xmlns:p="http://schemas.openxmlformats.org/presentationml/2006/main">
  <p:tag name="NUM" val="3"/>
</p:tagLst>
</file>

<file path=ppt/tags/tag236.xml><?xml version="1.0" encoding="utf-8"?>
<p:tagLst xmlns:a="http://schemas.openxmlformats.org/drawingml/2006/main" xmlns:r="http://schemas.openxmlformats.org/officeDocument/2006/relationships" xmlns:p="http://schemas.openxmlformats.org/presentationml/2006/main">
  <p:tag name="NUM" val="4"/>
</p:tagLst>
</file>

<file path=ppt/tags/tag237.xml><?xml version="1.0" encoding="utf-8"?>
<p:tagLst xmlns:a="http://schemas.openxmlformats.org/drawingml/2006/main" xmlns:r="http://schemas.openxmlformats.org/officeDocument/2006/relationships" xmlns:p="http://schemas.openxmlformats.org/presentationml/2006/main">
  <p:tag name="NUM" val="5"/>
</p:tagLst>
</file>

<file path=ppt/tags/tag238.xml><?xml version="1.0" encoding="utf-8"?>
<p:tagLst xmlns:a="http://schemas.openxmlformats.org/drawingml/2006/main" xmlns:r="http://schemas.openxmlformats.org/officeDocument/2006/relationships" xmlns:p="http://schemas.openxmlformats.org/presentationml/2006/main">
  <p:tag name="NUM" val="10"/>
</p:tagLst>
</file>

<file path=ppt/tags/tag239.xml><?xml version="1.0" encoding="utf-8"?>
<p:tagLst xmlns:a="http://schemas.openxmlformats.org/drawingml/2006/main" xmlns:r="http://schemas.openxmlformats.org/officeDocument/2006/relationships" xmlns:p="http://schemas.openxmlformats.org/presentationml/2006/main">
  <p:tag name="NUM" val="13"/>
</p:tagLst>
</file>

<file path=ppt/tags/tag24.xml><?xml version="1.0" encoding="utf-8"?>
<p:tagLst xmlns:a="http://schemas.openxmlformats.org/drawingml/2006/main" xmlns:r="http://schemas.openxmlformats.org/officeDocument/2006/relationships" xmlns:p="http://schemas.openxmlformats.org/presentationml/2006/main">
  <p:tag name="NUM" val="22"/>
</p:tagLst>
</file>

<file path=ppt/tags/tag240.xml><?xml version="1.0" encoding="utf-8"?>
<p:tagLst xmlns:a="http://schemas.openxmlformats.org/drawingml/2006/main" xmlns:r="http://schemas.openxmlformats.org/officeDocument/2006/relationships" xmlns:p="http://schemas.openxmlformats.org/presentationml/2006/main">
  <p:tag name="NUM" val="14"/>
</p:tagLst>
</file>

<file path=ppt/tags/tag241.xml><?xml version="1.0" encoding="utf-8"?>
<p:tagLst xmlns:a="http://schemas.openxmlformats.org/drawingml/2006/main" xmlns:r="http://schemas.openxmlformats.org/officeDocument/2006/relationships" xmlns:p="http://schemas.openxmlformats.org/presentationml/2006/main">
  <p:tag name="NUM" val="16"/>
</p:tagLst>
</file>

<file path=ppt/tags/tag242.xml><?xml version="1.0" encoding="utf-8"?>
<p:tagLst xmlns:a="http://schemas.openxmlformats.org/drawingml/2006/main" xmlns:r="http://schemas.openxmlformats.org/officeDocument/2006/relationships" xmlns:p="http://schemas.openxmlformats.org/presentationml/2006/main">
  <p:tag name="NUM" val="15"/>
</p:tagLst>
</file>

<file path=ppt/tags/tag243.xml><?xml version="1.0" encoding="utf-8"?>
<p:tagLst xmlns:a="http://schemas.openxmlformats.org/drawingml/2006/main" xmlns:r="http://schemas.openxmlformats.org/officeDocument/2006/relationships" xmlns:p="http://schemas.openxmlformats.org/presentationml/2006/main">
  <p:tag name="NUM" val="11"/>
</p:tagLst>
</file>

<file path=ppt/tags/tag244.xml><?xml version="1.0" encoding="utf-8"?>
<p:tagLst xmlns:a="http://schemas.openxmlformats.org/drawingml/2006/main" xmlns:r="http://schemas.openxmlformats.org/officeDocument/2006/relationships" xmlns:p="http://schemas.openxmlformats.org/presentationml/2006/main">
  <p:tag name="NUM" val="12"/>
</p:tagLst>
</file>

<file path=ppt/tags/tag245.xml><?xml version="1.0" encoding="utf-8"?>
<p:tagLst xmlns:a="http://schemas.openxmlformats.org/drawingml/2006/main" xmlns:r="http://schemas.openxmlformats.org/officeDocument/2006/relationships" xmlns:p="http://schemas.openxmlformats.org/presentationml/2006/main">
  <p:tag name="NUM" val="1"/>
</p:tagLst>
</file>

<file path=ppt/tags/tag246.xml><?xml version="1.0" encoding="utf-8"?>
<p:tagLst xmlns:a="http://schemas.openxmlformats.org/drawingml/2006/main" xmlns:r="http://schemas.openxmlformats.org/officeDocument/2006/relationships" xmlns:p="http://schemas.openxmlformats.org/presentationml/2006/main">
  <p:tag name="NUM" val="1"/>
</p:tagLst>
</file>

<file path=ppt/tags/tag247.xml><?xml version="1.0" encoding="utf-8"?>
<p:tagLst xmlns:a="http://schemas.openxmlformats.org/drawingml/2006/main" xmlns:r="http://schemas.openxmlformats.org/officeDocument/2006/relationships" xmlns:p="http://schemas.openxmlformats.org/presentationml/2006/main">
  <p:tag name="NUM" val="2"/>
</p:tagLst>
</file>

<file path=ppt/tags/tag248.xml><?xml version="1.0" encoding="utf-8"?>
<p:tagLst xmlns:a="http://schemas.openxmlformats.org/drawingml/2006/main" xmlns:r="http://schemas.openxmlformats.org/officeDocument/2006/relationships" xmlns:p="http://schemas.openxmlformats.org/presentationml/2006/main">
  <p:tag name="NUM" val="3"/>
</p:tagLst>
</file>

<file path=ppt/tags/tag249.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26"/>
</p:tagLst>
</file>

<file path=ppt/tags/tag250.xml><?xml version="1.0" encoding="utf-8"?>
<p:tagLst xmlns:a="http://schemas.openxmlformats.org/drawingml/2006/main" xmlns:r="http://schemas.openxmlformats.org/officeDocument/2006/relationships" xmlns:p="http://schemas.openxmlformats.org/presentationml/2006/main">
  <p:tag name="NUM" val="15"/>
</p:tagLst>
</file>

<file path=ppt/tags/tag251.xml><?xml version="1.0" encoding="utf-8"?>
<p:tagLst xmlns:a="http://schemas.openxmlformats.org/drawingml/2006/main" xmlns:r="http://schemas.openxmlformats.org/officeDocument/2006/relationships" xmlns:p="http://schemas.openxmlformats.org/presentationml/2006/main">
  <p:tag name="NUM" val="16"/>
</p:tagLst>
</file>

<file path=ppt/tags/tag252.xml><?xml version="1.0" encoding="utf-8"?>
<p:tagLst xmlns:a="http://schemas.openxmlformats.org/drawingml/2006/main" xmlns:r="http://schemas.openxmlformats.org/officeDocument/2006/relationships" xmlns:p="http://schemas.openxmlformats.org/presentationml/2006/main">
  <p:tag name="NUM" val="1"/>
</p:tagLst>
</file>

<file path=ppt/tags/tag253.xml><?xml version="1.0" encoding="utf-8"?>
<p:tagLst xmlns:a="http://schemas.openxmlformats.org/drawingml/2006/main" xmlns:r="http://schemas.openxmlformats.org/officeDocument/2006/relationships" xmlns:p="http://schemas.openxmlformats.org/presentationml/2006/main">
  <p:tag name="NUM" val="1"/>
</p:tagLst>
</file>

<file path=ppt/tags/tag254.xml><?xml version="1.0" encoding="utf-8"?>
<p:tagLst xmlns:a="http://schemas.openxmlformats.org/drawingml/2006/main" xmlns:r="http://schemas.openxmlformats.org/officeDocument/2006/relationships" xmlns:p="http://schemas.openxmlformats.org/presentationml/2006/main">
  <p:tag name="NUM" val="2"/>
</p:tagLst>
</file>

<file path=ppt/tags/tag255.xml><?xml version="1.0" encoding="utf-8"?>
<p:tagLst xmlns:a="http://schemas.openxmlformats.org/drawingml/2006/main" xmlns:r="http://schemas.openxmlformats.org/officeDocument/2006/relationships" xmlns:p="http://schemas.openxmlformats.org/presentationml/2006/main">
  <p:tag name="NUM" val="3"/>
</p:tagLst>
</file>

<file path=ppt/tags/tag256.xml><?xml version="1.0" encoding="utf-8"?>
<p:tagLst xmlns:a="http://schemas.openxmlformats.org/drawingml/2006/main" xmlns:r="http://schemas.openxmlformats.org/officeDocument/2006/relationships" xmlns:p="http://schemas.openxmlformats.org/presentationml/2006/main">
  <p:tag name="NUM" val="4"/>
</p:tagLst>
</file>

<file path=ppt/tags/tag257.xml><?xml version="1.0" encoding="utf-8"?>
<p:tagLst xmlns:a="http://schemas.openxmlformats.org/drawingml/2006/main" xmlns:r="http://schemas.openxmlformats.org/officeDocument/2006/relationships" xmlns:p="http://schemas.openxmlformats.org/presentationml/2006/main">
  <p:tag name="NUM" val="15"/>
</p:tagLst>
</file>

<file path=ppt/tags/tag258.xml><?xml version="1.0" encoding="utf-8"?>
<p:tagLst xmlns:a="http://schemas.openxmlformats.org/drawingml/2006/main" xmlns:r="http://schemas.openxmlformats.org/officeDocument/2006/relationships" xmlns:p="http://schemas.openxmlformats.org/presentationml/2006/main">
  <p:tag name="NUM" val="16"/>
</p:tagLst>
</file>

<file path=ppt/tags/tag26.xml><?xml version="1.0" encoding="utf-8"?>
<p:tagLst xmlns:a="http://schemas.openxmlformats.org/drawingml/2006/main" xmlns:r="http://schemas.openxmlformats.org/officeDocument/2006/relationships" xmlns:p="http://schemas.openxmlformats.org/presentationml/2006/main">
  <p:tag name="NUM" val="15"/>
</p:tagLst>
</file>

<file path=ppt/tags/tag27.xml><?xml version="1.0" encoding="utf-8"?>
<p:tagLst xmlns:a="http://schemas.openxmlformats.org/drawingml/2006/main" xmlns:r="http://schemas.openxmlformats.org/officeDocument/2006/relationships" xmlns:p="http://schemas.openxmlformats.org/presentationml/2006/main">
  <p:tag name="NUM" val="16"/>
</p:tagLst>
</file>

<file path=ppt/tags/tag28.xml><?xml version="1.0" encoding="utf-8"?>
<p:tagLst xmlns:a="http://schemas.openxmlformats.org/drawingml/2006/main" xmlns:r="http://schemas.openxmlformats.org/officeDocument/2006/relationships" xmlns:p="http://schemas.openxmlformats.org/presentationml/2006/main">
  <p:tag name="NUM" val="18"/>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10"/>
</p:tagLst>
</file>

<file path=ppt/tags/tag34.xml><?xml version="1.0" encoding="utf-8"?>
<p:tagLst xmlns:a="http://schemas.openxmlformats.org/drawingml/2006/main" xmlns:r="http://schemas.openxmlformats.org/officeDocument/2006/relationships" xmlns:p="http://schemas.openxmlformats.org/presentationml/2006/main">
  <p:tag name="NUM" val="9"/>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7"/>
</p:tagLst>
</file>

<file path=ppt/tags/tag43.xml><?xml version="1.0" encoding="utf-8"?>
<p:tagLst xmlns:a="http://schemas.openxmlformats.org/drawingml/2006/main" xmlns:r="http://schemas.openxmlformats.org/officeDocument/2006/relationships" xmlns:p="http://schemas.openxmlformats.org/presentationml/2006/main">
  <p:tag name="NUM" val="8"/>
</p:tagLst>
</file>

<file path=ppt/tags/tag44.xml><?xml version="1.0" encoding="utf-8"?>
<p:tagLst xmlns:a="http://schemas.openxmlformats.org/drawingml/2006/main" xmlns:r="http://schemas.openxmlformats.org/officeDocument/2006/relationships" xmlns:p="http://schemas.openxmlformats.org/presentationml/2006/main">
  <p:tag name="NUM" val="9"/>
</p:tagLst>
</file>

<file path=ppt/tags/tag45.xml><?xml version="1.0" encoding="utf-8"?>
<p:tagLst xmlns:a="http://schemas.openxmlformats.org/drawingml/2006/main" xmlns:r="http://schemas.openxmlformats.org/officeDocument/2006/relationships" xmlns:p="http://schemas.openxmlformats.org/presentationml/2006/main">
  <p:tag name="NUM" val="10"/>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6"/>
</p:tagLst>
</file>

<file path=ppt/tags/tag52.xml><?xml version="1.0" encoding="utf-8"?>
<p:tagLst xmlns:a="http://schemas.openxmlformats.org/drawingml/2006/main" xmlns:r="http://schemas.openxmlformats.org/officeDocument/2006/relationships" xmlns:p="http://schemas.openxmlformats.org/presentationml/2006/main">
  <p:tag name="NUM" val="7"/>
</p:tagLst>
</file>

<file path=ppt/tags/tag53.xml><?xml version="1.0" encoding="utf-8"?>
<p:tagLst xmlns:a="http://schemas.openxmlformats.org/drawingml/2006/main" xmlns:r="http://schemas.openxmlformats.org/officeDocument/2006/relationships" xmlns:p="http://schemas.openxmlformats.org/presentationml/2006/main">
  <p:tag name="NUM" val="8"/>
</p:tagLst>
</file>

<file path=ppt/tags/tag54.xml><?xml version="1.0" encoding="utf-8"?>
<p:tagLst xmlns:a="http://schemas.openxmlformats.org/drawingml/2006/main" xmlns:r="http://schemas.openxmlformats.org/officeDocument/2006/relationships" xmlns:p="http://schemas.openxmlformats.org/presentationml/2006/main">
  <p:tag name="NUM" val="9"/>
</p:tagLst>
</file>

<file path=ppt/tags/tag55.xml><?xml version="1.0" encoding="utf-8"?>
<p:tagLst xmlns:a="http://schemas.openxmlformats.org/drawingml/2006/main" xmlns:r="http://schemas.openxmlformats.org/officeDocument/2006/relationships" xmlns:p="http://schemas.openxmlformats.org/presentationml/2006/main">
  <p:tag name="NUM" val="10"/>
</p:tagLst>
</file>

<file path=ppt/tags/tag56.xml><?xml version="1.0" encoding="utf-8"?>
<p:tagLst xmlns:a="http://schemas.openxmlformats.org/drawingml/2006/main" xmlns:r="http://schemas.openxmlformats.org/officeDocument/2006/relationships" xmlns:p="http://schemas.openxmlformats.org/presentationml/2006/main">
  <p:tag name="NUM" val="11"/>
</p:tagLst>
</file>

<file path=ppt/tags/tag57.xml><?xml version="1.0" encoding="utf-8"?>
<p:tagLst xmlns:a="http://schemas.openxmlformats.org/drawingml/2006/main" xmlns:r="http://schemas.openxmlformats.org/officeDocument/2006/relationships" xmlns:p="http://schemas.openxmlformats.org/presentationml/2006/main">
  <p:tag name="NUM" val="12"/>
</p:tagLst>
</file>

<file path=ppt/tags/tag58.xml><?xml version="1.0" encoding="utf-8"?>
<p:tagLst xmlns:a="http://schemas.openxmlformats.org/drawingml/2006/main" xmlns:r="http://schemas.openxmlformats.org/officeDocument/2006/relationships" xmlns:p="http://schemas.openxmlformats.org/presentationml/2006/main">
  <p:tag name="NUM" val="18"/>
</p:tagLst>
</file>

<file path=ppt/tags/tag59.xml><?xml version="1.0" encoding="utf-8"?>
<p:tagLst xmlns:a="http://schemas.openxmlformats.org/drawingml/2006/main" xmlns:r="http://schemas.openxmlformats.org/officeDocument/2006/relationships" xmlns:p="http://schemas.openxmlformats.org/presentationml/2006/main">
  <p:tag name="NUM" val="19"/>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6"/>
</p:tagLst>
</file>

<file path=ppt/tags/tag61.xml><?xml version="1.0" encoding="utf-8"?>
<p:tagLst xmlns:a="http://schemas.openxmlformats.org/drawingml/2006/main" xmlns:r="http://schemas.openxmlformats.org/officeDocument/2006/relationships" xmlns:p="http://schemas.openxmlformats.org/presentationml/2006/main">
  <p:tag name="NUM" val="7"/>
</p:tagLst>
</file>

<file path=ppt/tags/tag62.xml><?xml version="1.0" encoding="utf-8"?>
<p:tagLst xmlns:a="http://schemas.openxmlformats.org/drawingml/2006/main" xmlns:r="http://schemas.openxmlformats.org/officeDocument/2006/relationships" xmlns:p="http://schemas.openxmlformats.org/presentationml/2006/main">
  <p:tag name="NUM" val="23"/>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10"/>
</p:tagLst>
</file>

<file path=ppt/tags/tag68.xml><?xml version="1.0" encoding="utf-8"?>
<p:tagLst xmlns:a="http://schemas.openxmlformats.org/drawingml/2006/main" xmlns:r="http://schemas.openxmlformats.org/officeDocument/2006/relationships" xmlns:p="http://schemas.openxmlformats.org/presentationml/2006/main">
  <p:tag name="NUM" val="13"/>
</p:tagLst>
</file>

<file path=ppt/tags/tag69.xml><?xml version="1.0" encoding="utf-8"?>
<p:tagLst xmlns:a="http://schemas.openxmlformats.org/drawingml/2006/main" xmlns:r="http://schemas.openxmlformats.org/officeDocument/2006/relationships" xmlns:p="http://schemas.openxmlformats.org/presentationml/2006/main">
  <p:tag name="NUM" val="14"/>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16"/>
</p:tagLst>
</file>

<file path=ppt/tags/tag71.xml><?xml version="1.0" encoding="utf-8"?>
<p:tagLst xmlns:a="http://schemas.openxmlformats.org/drawingml/2006/main" xmlns:r="http://schemas.openxmlformats.org/officeDocument/2006/relationships" xmlns:p="http://schemas.openxmlformats.org/presentationml/2006/main">
  <p:tag name="NUM" val="15"/>
</p:tagLst>
</file>

<file path=ppt/tags/tag72.xml><?xml version="1.0" encoding="utf-8"?>
<p:tagLst xmlns:a="http://schemas.openxmlformats.org/drawingml/2006/main" xmlns:r="http://schemas.openxmlformats.org/officeDocument/2006/relationships" xmlns:p="http://schemas.openxmlformats.org/presentationml/2006/main">
  <p:tag name="NUM" val="11"/>
</p:tagLst>
</file>

<file path=ppt/tags/tag73.xml><?xml version="1.0" encoding="utf-8"?>
<p:tagLst xmlns:a="http://schemas.openxmlformats.org/drawingml/2006/main" xmlns:r="http://schemas.openxmlformats.org/officeDocument/2006/relationships" xmlns:p="http://schemas.openxmlformats.org/presentationml/2006/main">
  <p:tag name="NUM" val="12"/>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15"/>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16"/>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6"/>
</p:tagLst>
</file>

<file path=ppt/tags/tag87.xml><?xml version="1.0" encoding="utf-8"?>
<p:tagLst xmlns:a="http://schemas.openxmlformats.org/drawingml/2006/main" xmlns:r="http://schemas.openxmlformats.org/officeDocument/2006/relationships" xmlns:p="http://schemas.openxmlformats.org/presentationml/2006/main">
  <p:tag name="NUM" val="7"/>
</p:tagLst>
</file>

<file path=ppt/tags/tag88.xml><?xml version="1.0" encoding="utf-8"?>
<p:tagLst xmlns:a="http://schemas.openxmlformats.org/drawingml/2006/main" xmlns:r="http://schemas.openxmlformats.org/officeDocument/2006/relationships" xmlns:p="http://schemas.openxmlformats.org/presentationml/2006/main">
  <p:tag name="NUM" val="8"/>
</p:tagLst>
</file>

<file path=ppt/tags/tag89.xml><?xml version="1.0" encoding="utf-8"?>
<p:tagLst xmlns:a="http://schemas.openxmlformats.org/drawingml/2006/main" xmlns:r="http://schemas.openxmlformats.org/officeDocument/2006/relationships" xmlns:p="http://schemas.openxmlformats.org/presentationml/2006/main">
  <p:tag name="NUM" val="9"/>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10"/>
</p:tagLst>
</file>

<file path=ppt/tags/tag91.xml><?xml version="1.0" encoding="utf-8"?>
<p:tagLst xmlns:a="http://schemas.openxmlformats.org/drawingml/2006/main" xmlns:r="http://schemas.openxmlformats.org/officeDocument/2006/relationships" xmlns:p="http://schemas.openxmlformats.org/presentationml/2006/main">
  <p:tag name="NUM" val="11"/>
</p:tagLst>
</file>

<file path=ppt/tags/tag92.xml><?xml version="1.0" encoding="utf-8"?>
<p:tagLst xmlns:a="http://schemas.openxmlformats.org/drawingml/2006/main" xmlns:r="http://schemas.openxmlformats.org/officeDocument/2006/relationships" xmlns:p="http://schemas.openxmlformats.org/presentationml/2006/main">
  <p:tag name="NUM" val="12"/>
</p:tagLst>
</file>

<file path=ppt/tags/tag93.xml><?xml version="1.0" encoding="utf-8"?>
<p:tagLst xmlns:a="http://schemas.openxmlformats.org/drawingml/2006/main" xmlns:r="http://schemas.openxmlformats.org/officeDocument/2006/relationships" xmlns:p="http://schemas.openxmlformats.org/presentationml/2006/main">
  <p:tag name="NUM" val="18"/>
</p:tagLst>
</file>

<file path=ppt/tags/tag94.xml><?xml version="1.0" encoding="utf-8"?>
<p:tagLst xmlns:a="http://schemas.openxmlformats.org/drawingml/2006/main" xmlns:r="http://schemas.openxmlformats.org/officeDocument/2006/relationships" xmlns:p="http://schemas.openxmlformats.org/presentationml/2006/main">
  <p:tag name="NUM" val="19"/>
</p:tagLst>
</file>

<file path=ppt/tags/tag95.xml><?xml version="1.0" encoding="utf-8"?>
<p:tagLst xmlns:a="http://schemas.openxmlformats.org/drawingml/2006/main" xmlns:r="http://schemas.openxmlformats.org/officeDocument/2006/relationships" xmlns:p="http://schemas.openxmlformats.org/presentationml/2006/main">
  <p:tag name="NUM" val="6"/>
</p:tagLst>
</file>

<file path=ppt/tags/tag96.xml><?xml version="1.0" encoding="utf-8"?>
<p:tagLst xmlns:a="http://schemas.openxmlformats.org/drawingml/2006/main" xmlns:r="http://schemas.openxmlformats.org/officeDocument/2006/relationships" xmlns:p="http://schemas.openxmlformats.org/presentationml/2006/main">
  <p:tag name="NUM" val="7"/>
</p:tagLst>
</file>

<file path=ppt/tags/tag97.xml><?xml version="1.0" encoding="utf-8"?>
<p:tagLst xmlns:a="http://schemas.openxmlformats.org/drawingml/2006/main" xmlns:r="http://schemas.openxmlformats.org/officeDocument/2006/relationships" xmlns:p="http://schemas.openxmlformats.org/presentationml/2006/main">
  <p:tag name="NUM" val="23"/>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nalisé 5">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55C19"/>
        </a:solidFill>
        <a:ln>
          <a:solidFill>
            <a:srgbClr val="82786F"/>
          </a:solid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spcBef>
            <a:spcPts val="600"/>
          </a:spcBef>
          <a:defRPr sz="1400" dirty="0">
            <a:solidFill>
              <a:srgbClr val="4E443C"/>
            </a:solidFill>
            <a:latin typeface="Avenir LT 35 Light" panose="020B0303020000020003" pitchFamily="34" charset="0"/>
          </a:defRPr>
        </a:defPPr>
      </a:lstStyle>
    </a:tx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e4a9a7d-33e0-4f63-bbfe-dceb9d3724b3" xsi:nil="true"/>
    <_Flow_SignoffStatus xmlns="74adb961-a289-473e-b162-733936eca5cc" xsi:nil="true"/>
    <lcf76f155ced4ddcb4097134ff3c332f xmlns="74adb961-a289-473e-b162-733936eca5c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FF8A2EFBC480145B1861ADB938017C7" ma:contentTypeVersion="19" ma:contentTypeDescription="Crée un document." ma:contentTypeScope="" ma:versionID="ffa8e09e4c8a4e6e8300af71a529bc39">
  <xsd:schema xmlns:xsd="http://www.w3.org/2001/XMLSchema" xmlns:xs="http://www.w3.org/2001/XMLSchema" xmlns:p="http://schemas.microsoft.com/office/2006/metadata/properties" xmlns:ns2="8e4a9a7d-33e0-4f63-bbfe-dceb9d3724b3" xmlns:ns3="74adb961-a289-473e-b162-733936eca5cc" targetNamespace="http://schemas.microsoft.com/office/2006/metadata/properties" ma:root="true" ma:fieldsID="8ae3063de5926a42db6810a0dc4bb871" ns2:_="" ns3:_="">
    <xsd:import namespace="8e4a9a7d-33e0-4f63-bbfe-dceb9d3724b3"/>
    <xsd:import namespace="74adb961-a289-473e-b162-733936eca5c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MediaServiceAutoKeyPoints" minOccurs="0"/>
                <xsd:element ref="ns3:MediaServiceKeyPoints" minOccurs="0"/>
                <xsd:element ref="ns3:lcf76f155ced4ddcb4097134ff3c332f" minOccurs="0"/>
                <xsd:element ref="ns2:TaxCatchAll" minOccurs="0"/>
                <xsd:element ref="ns3:_Flow_SignoffStatu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4a9a7d-33e0-4f63-bbfe-dceb9d3724b3"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7d61eb39-3029-47f8-94b6-dc3d0b51db23}" ma:internalName="TaxCatchAll" ma:showField="CatchAllData" ma:web="8e4a9a7d-33e0-4f63-bbfe-dceb9d3724b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4adb961-a289-473e-b162-733936eca5c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a848d673-5ba2-426f-b975-208262f9abc2"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État de validation" ma:internalName="_x00c9_tat_x0020_de_x0020_validation">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5DCE7F-D244-49A8-96FE-78DC52636346}">
  <ds:schemaRefs>
    <ds:schemaRef ds:uri="http://schemas.microsoft.com/sharepoint/v3/contenttype/forms"/>
  </ds:schemaRefs>
</ds:datastoreItem>
</file>

<file path=customXml/itemProps2.xml><?xml version="1.0" encoding="utf-8"?>
<ds:datastoreItem xmlns:ds="http://schemas.openxmlformats.org/officeDocument/2006/customXml" ds:itemID="{A13F36D2-5A2F-4B9E-A161-75CA61B69576}">
  <ds:schemaRefs>
    <ds:schemaRef ds:uri="8e4a9a7d-33e0-4f63-bbfe-dceb9d3724b3"/>
    <ds:schemaRef ds:uri="http://schemas.microsoft.com/office/2006/documentManagement/types"/>
    <ds:schemaRef ds:uri="http://purl.org/dc/dcmitype/"/>
    <ds:schemaRef ds:uri="http://schemas.microsoft.com/office/2006/metadata/properties"/>
    <ds:schemaRef ds:uri="74adb961-a289-473e-b162-733936eca5cc"/>
    <ds:schemaRef ds:uri="http://purl.org/dc/terms/"/>
    <ds:schemaRef ds:uri="http://www.w3.org/XML/1998/namespace"/>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C48F6F0C-33EC-43E3-B3EC-3E5B349B56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4a9a7d-33e0-4f63-bbfe-dceb9d3724b3"/>
    <ds:schemaRef ds:uri="74adb961-a289-473e-b162-733936eca5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171333</TotalTime>
  <Words>1724</Words>
  <Application>Microsoft Office PowerPoint</Application>
  <PresentationFormat>Grand écran</PresentationFormat>
  <Paragraphs>258</Paragraphs>
  <Slides>24</Slides>
  <Notes>13</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Titres des diapositives</vt:lpstr>
      </vt:variant>
      <vt:variant>
        <vt:i4>24</vt:i4>
      </vt:variant>
      <vt:variant>
        <vt:lpstr>Diaporamas personnalisés</vt:lpstr>
      </vt:variant>
      <vt:variant>
        <vt:i4>1</vt:i4>
      </vt:variant>
    </vt:vector>
  </HeadingPairs>
  <TitlesOfParts>
    <vt:vector size="34" baseType="lpstr">
      <vt:lpstr>-apple-system</vt:lpstr>
      <vt:lpstr>Arial</vt:lpstr>
      <vt:lpstr>Arial Narrow</vt:lpstr>
      <vt:lpstr>Avenir LT 35 Light</vt:lpstr>
      <vt:lpstr>Courier New</vt:lpstr>
      <vt:lpstr>Gill Sans</vt:lpstr>
      <vt:lpstr>Open Sans Light</vt:lpstr>
      <vt:lpstr>Wingdings</vt:lpstr>
      <vt:lpstr>Modèle par défaut</vt:lpstr>
      <vt:lpstr>Présentation PowerPoint</vt:lpstr>
      <vt:lpstr>SECTIONS DU DOCUMENT</vt:lpstr>
      <vt:lpstr>PLAN STRATÉGIQUE 2025-2030</vt:lpstr>
      <vt:lpstr>Présentation PowerPoint</vt:lpstr>
      <vt:lpstr>Analyse de l’environnement</vt:lpstr>
      <vt:lpstr>PLAN STRATÉGIQUE – 2025-2030</vt:lpstr>
      <vt:lpstr>Présentation PowerPoint</vt:lpstr>
      <vt:lpstr>Présentation PowerPoint</vt:lpstr>
      <vt:lpstr>PLAN STRATÉGIQUE – 2025-2030</vt:lpstr>
      <vt:lpstr>Présentation PowerPoint</vt:lpstr>
      <vt:lpstr>Présentation PowerPoint</vt:lpstr>
      <vt:lpstr>PLAN STRATÉGIQUE – 2025-2030</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PLAN STRATÉGIQUE – 2025-2030</vt:lpstr>
      <vt:lpstr>Présentation PowerPoint</vt:lpstr>
      <vt:lpstr>Présentation PowerPoint</vt:lpstr>
      <vt:lpstr>Présentation PowerPoint</vt:lpstr>
      <vt:lpstr>Présentation PowerPoint</vt:lpstr>
      <vt:lpstr>Diaporama personnalisé 1</vt:lpstr>
    </vt:vector>
  </TitlesOfParts>
  <Company>Alia Conseil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Maryse Desbiens</dc:creator>
  <cp:lastModifiedBy>David Levesque</cp:lastModifiedBy>
  <cp:revision>791</cp:revision>
  <cp:lastPrinted>2024-11-12T00:53:32Z</cp:lastPrinted>
  <dcterms:created xsi:type="dcterms:W3CDTF">2005-10-21T19:51:09Z</dcterms:created>
  <dcterms:modified xsi:type="dcterms:W3CDTF">2025-05-27T19:44:09Z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AC631194-0733-4CBB-AE67-DA5594E8739F</vt:lpwstr>
  </property>
  <property fmtid="{D5CDD505-2E9C-101B-9397-08002B2CF9AE}" pid="3" name="ArticulatePath">
    <vt:lpwstr>Alia_conseil_PPT_Diagnostic_culture_Qc_v0 7</vt:lpwstr>
  </property>
  <property fmtid="{D5CDD505-2E9C-101B-9397-08002B2CF9AE}" pid="4" name="ContentTypeId">
    <vt:lpwstr>0x010100DFF8A2EFBC480145B1861ADB938017C7</vt:lpwstr>
  </property>
  <property fmtid="{D5CDD505-2E9C-101B-9397-08002B2CF9AE}" pid="5" name="MediaServiceImageTags">
    <vt:lpwstr/>
  </property>
</Properties>
</file>